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94"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18288000" cy="10287000"/>
  <p:notesSz cx="6858000" cy="9144000"/>
  <p:embeddedFontLst>
    <p:embeddedFont>
      <p:font typeface="Jaturat Bold Italics" panose="020B0604020202020204" charset="-34"/>
      <p:regular r:id="rId41"/>
    </p:embeddedFont>
    <p:embeddedFont>
      <p:font typeface="Open Sans" panose="020B0606030504020204" pitchFamily="34" charset="0"/>
      <p:regular r:id="rId42"/>
      <p:bold r:id="rId43"/>
      <p:italic r:id="rId44"/>
      <p:boldItalic r:id="rId45"/>
    </p:embeddedFont>
    <p:embeddedFont>
      <p:font typeface="Open Sans Bold" panose="020B0806030504020204" charset="0"/>
      <p:regular r:id="rId46"/>
    </p:embeddedFont>
    <p:embeddedFont>
      <p:font typeface="Plateau" panose="020B0604020202020204" charset="0"/>
      <p:regular r:id="rId47"/>
    </p:embeddedFont>
    <p:embeddedFont>
      <p:font typeface="Times New Roman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dirty="0"/>
          </a:p>
        </p:txBody>
      </p:sp>
      <p:sp>
        <p:nvSpPr>
          <p:cNvPr id="3" name="Freeform 3"/>
          <p:cNvSpPr/>
          <p:nvPr/>
        </p:nvSpPr>
        <p:spPr>
          <a:xfrm>
            <a:off x="-2901125" y="0"/>
            <a:ext cx="17174521" cy="10387743"/>
          </a:xfrm>
          <a:custGeom>
            <a:avLst/>
            <a:gdLst/>
            <a:ahLst/>
            <a:cxnLst/>
            <a:rect l="l" t="t" r="r" b="b"/>
            <a:pathLst>
              <a:path w="17174521" h="10387743">
                <a:moveTo>
                  <a:pt x="0" y="0"/>
                </a:moveTo>
                <a:lnTo>
                  <a:pt x="17174521" y="0"/>
                </a:lnTo>
                <a:lnTo>
                  <a:pt x="17174521" y="10387743"/>
                </a:lnTo>
                <a:lnTo>
                  <a:pt x="0" y="10387743"/>
                </a:lnTo>
                <a:lnTo>
                  <a:pt x="0" y="0"/>
                </a:lnTo>
                <a:close/>
              </a:path>
            </a:pathLst>
          </a:custGeom>
          <a:blipFill>
            <a:blip r:embed="rId3"/>
            <a:stretch>
              <a:fillRect l="-3763" r="-3763"/>
            </a:stretch>
          </a:blipFill>
        </p:spPr>
        <p:txBody>
          <a:bodyPr/>
          <a:lstStyle/>
          <a:p>
            <a:endParaRPr lang="fr-FR" dirty="0"/>
          </a:p>
        </p:txBody>
      </p:sp>
      <p:grpSp>
        <p:nvGrpSpPr>
          <p:cNvPr id="4" name="Group 4"/>
          <p:cNvGrpSpPr/>
          <p:nvPr/>
        </p:nvGrpSpPr>
        <p:grpSpPr>
          <a:xfrm>
            <a:off x="8962656" y="-1390268"/>
            <a:ext cx="14107941" cy="12608664"/>
            <a:chOff x="0" y="0"/>
            <a:chExt cx="682087" cy="609600"/>
          </a:xfrm>
        </p:grpSpPr>
        <p:sp>
          <p:nvSpPr>
            <p:cNvPr id="5" name="Freeform 5"/>
            <p:cNvSpPr/>
            <p:nvPr/>
          </p:nvSpPr>
          <p:spPr>
            <a:xfrm>
              <a:off x="0" y="0"/>
              <a:ext cx="682087" cy="609600"/>
            </a:xfrm>
            <a:custGeom>
              <a:avLst/>
              <a:gdLst/>
              <a:ahLst/>
              <a:cxnLst/>
              <a:rect l="l" t="t" r="r" b="b"/>
              <a:pathLst>
                <a:path w="682087" h="609600">
                  <a:moveTo>
                    <a:pt x="203200" y="0"/>
                  </a:moveTo>
                  <a:lnTo>
                    <a:pt x="682087" y="0"/>
                  </a:lnTo>
                  <a:lnTo>
                    <a:pt x="478887" y="609600"/>
                  </a:lnTo>
                  <a:lnTo>
                    <a:pt x="0" y="609600"/>
                  </a:lnTo>
                  <a:lnTo>
                    <a:pt x="203200" y="0"/>
                  </a:lnTo>
                  <a:close/>
                </a:path>
              </a:pathLst>
            </a:custGeom>
            <a:solidFill>
              <a:srgbClr val="030303"/>
            </a:solidFill>
          </p:spPr>
          <p:txBody>
            <a:bodyPr/>
            <a:lstStyle/>
            <a:p>
              <a:endParaRPr lang="fr-FR" dirty="0"/>
            </a:p>
          </p:txBody>
        </p:sp>
        <p:sp>
          <p:nvSpPr>
            <p:cNvPr id="6" name="TextBox 6"/>
            <p:cNvSpPr txBox="1"/>
            <p:nvPr/>
          </p:nvSpPr>
          <p:spPr>
            <a:xfrm>
              <a:off x="101600" y="-38100"/>
              <a:ext cx="478887" cy="647700"/>
            </a:xfrm>
            <a:prstGeom prst="rect">
              <a:avLst/>
            </a:prstGeom>
          </p:spPr>
          <p:txBody>
            <a:bodyPr lIns="50800" tIns="50800" rIns="50800" bIns="50800" rtlCol="0" anchor="ctr"/>
            <a:lstStyle/>
            <a:p>
              <a:pPr algn="ctr">
                <a:lnSpc>
                  <a:spcPts val="2659"/>
                </a:lnSpc>
              </a:pPr>
              <a:endParaRPr dirty="0"/>
            </a:p>
          </p:txBody>
        </p:sp>
      </p:grpSp>
      <p:sp>
        <p:nvSpPr>
          <p:cNvPr id="7" name="TextBox 7"/>
          <p:cNvSpPr txBox="1"/>
          <p:nvPr/>
        </p:nvSpPr>
        <p:spPr>
          <a:xfrm>
            <a:off x="10621928" y="460888"/>
            <a:ext cx="7587923" cy="1146814"/>
          </a:xfrm>
          <a:prstGeom prst="rect">
            <a:avLst/>
          </a:prstGeom>
        </p:spPr>
        <p:txBody>
          <a:bodyPr lIns="0" tIns="0" rIns="0" bIns="0" rtlCol="0" anchor="t">
            <a:spAutoFit/>
          </a:bodyPr>
          <a:lstStyle/>
          <a:p>
            <a:pPr algn="r">
              <a:lnSpc>
                <a:spcPts val="7020"/>
              </a:lnSpc>
            </a:pPr>
            <a:r>
              <a:rPr lang="en-US" sz="6500" b="1" i="1" dirty="0">
                <a:solidFill>
                  <a:srgbClr val="004AAD"/>
                </a:solidFill>
                <a:latin typeface="Jaturat Bold Italics"/>
                <a:ea typeface="Jaturat Bold Italics"/>
                <a:cs typeface="Jaturat Bold Italics"/>
                <a:sym typeface="Jaturat Bold Italics"/>
              </a:rPr>
              <a:t>TOTTENHAM</a:t>
            </a:r>
          </a:p>
        </p:txBody>
      </p:sp>
      <p:sp>
        <p:nvSpPr>
          <p:cNvPr id="8" name="TextBox 8"/>
          <p:cNvSpPr txBox="1"/>
          <p:nvPr/>
        </p:nvSpPr>
        <p:spPr>
          <a:xfrm>
            <a:off x="12561882" y="3931319"/>
            <a:ext cx="4396552" cy="1156390"/>
          </a:xfrm>
          <a:prstGeom prst="rect">
            <a:avLst/>
          </a:prstGeom>
        </p:spPr>
        <p:txBody>
          <a:bodyPr lIns="0" tIns="0" rIns="0" bIns="0" rtlCol="0" anchor="t">
            <a:spAutoFit/>
          </a:bodyPr>
          <a:lstStyle/>
          <a:p>
            <a:pPr algn="r">
              <a:lnSpc>
                <a:spcPts val="7023"/>
              </a:lnSpc>
            </a:pPr>
            <a:r>
              <a:rPr lang="en-US" sz="6503" b="1" i="1" dirty="0">
                <a:solidFill>
                  <a:srgbClr val="CF1B1B"/>
                </a:solidFill>
                <a:latin typeface="Jaturat Bold Italics"/>
                <a:ea typeface="Jaturat Bold Italics"/>
                <a:cs typeface="Jaturat Bold Italics"/>
                <a:sym typeface="Jaturat Bold Italics"/>
              </a:rPr>
              <a:t>ARSENAL</a:t>
            </a:r>
          </a:p>
        </p:txBody>
      </p:sp>
      <p:sp>
        <p:nvSpPr>
          <p:cNvPr id="9" name="TextBox 9"/>
          <p:cNvSpPr txBox="1"/>
          <p:nvPr/>
        </p:nvSpPr>
        <p:spPr>
          <a:xfrm>
            <a:off x="10821804" y="5571420"/>
            <a:ext cx="7466196" cy="738991"/>
          </a:xfrm>
          <a:prstGeom prst="rect">
            <a:avLst/>
          </a:prstGeom>
        </p:spPr>
        <p:txBody>
          <a:bodyPr lIns="0" tIns="0" rIns="0" bIns="0" rtlCol="0" anchor="t">
            <a:spAutoFit/>
          </a:bodyPr>
          <a:lstStyle/>
          <a:p>
            <a:pPr algn="ctr">
              <a:lnSpc>
                <a:spcPts val="4444"/>
              </a:lnSpc>
            </a:pPr>
            <a:r>
              <a:rPr lang="en-US" sz="4115" b="1" i="1" dirty="0">
                <a:solidFill>
                  <a:srgbClr val="FFFFFF"/>
                </a:solidFill>
                <a:latin typeface="Jaturat Bold Italics"/>
                <a:ea typeface="Jaturat Bold Italics"/>
                <a:cs typeface="Jaturat Bold Italics"/>
                <a:sym typeface="Jaturat Bold Italics"/>
              </a:rPr>
              <a:t>SAISON 2015-2016</a:t>
            </a:r>
          </a:p>
        </p:txBody>
      </p:sp>
      <p:sp>
        <p:nvSpPr>
          <p:cNvPr id="10" name="TextBox 10"/>
          <p:cNvSpPr txBox="1"/>
          <p:nvPr/>
        </p:nvSpPr>
        <p:spPr>
          <a:xfrm>
            <a:off x="11429787" y="6567586"/>
            <a:ext cx="7300384"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Data : StatsBomb</a:t>
            </a:r>
          </a:p>
        </p:txBody>
      </p:sp>
      <p:sp>
        <p:nvSpPr>
          <p:cNvPr id="11" name="TextBox 11"/>
          <p:cNvSpPr txBox="1"/>
          <p:nvPr/>
        </p:nvSpPr>
        <p:spPr>
          <a:xfrm>
            <a:off x="10621928" y="7740431"/>
            <a:ext cx="7302937" cy="580390"/>
          </a:xfrm>
          <a:prstGeom prst="rect">
            <a:avLst/>
          </a:prstGeom>
        </p:spPr>
        <p:txBody>
          <a:bodyPr lIns="0" tIns="0" rIns="0" bIns="0" rtlCol="0" anchor="t">
            <a:spAutoFit/>
          </a:bodyPr>
          <a:lstStyle/>
          <a:p>
            <a:pPr algn="ctr">
              <a:lnSpc>
                <a:spcPts val="4759"/>
              </a:lnSpc>
            </a:pPr>
            <a:r>
              <a:rPr lang="en-US" sz="3399" dirty="0" err="1">
                <a:solidFill>
                  <a:srgbClr val="FFFFFF"/>
                </a:solidFill>
                <a:latin typeface="Open Sans"/>
                <a:ea typeface="Open Sans"/>
                <a:cs typeface="Open Sans"/>
                <a:sym typeface="Open Sans"/>
              </a:rPr>
              <a:t>Traitement</a:t>
            </a:r>
            <a:r>
              <a:rPr lang="en-US" sz="3399">
                <a:solidFill>
                  <a:srgbClr val="FFFFFF"/>
                </a:solidFill>
                <a:latin typeface="Open Sans"/>
                <a:ea typeface="Open Sans"/>
                <a:cs typeface="Open Sans"/>
                <a:sym typeface="Open Sans"/>
              </a:rPr>
              <a:t> de données sur Python</a:t>
            </a:r>
          </a:p>
        </p:txBody>
      </p:sp>
      <p:sp>
        <p:nvSpPr>
          <p:cNvPr id="12" name="TextBox 12"/>
          <p:cNvSpPr txBox="1"/>
          <p:nvPr/>
        </p:nvSpPr>
        <p:spPr>
          <a:xfrm>
            <a:off x="10336942" y="8723630"/>
            <a:ext cx="7587923" cy="905510"/>
          </a:xfrm>
          <a:prstGeom prst="rect">
            <a:avLst/>
          </a:prstGeom>
        </p:spPr>
        <p:txBody>
          <a:bodyPr lIns="0" tIns="0" rIns="0" bIns="0" rtlCol="0" anchor="t">
            <a:spAutoFit/>
          </a:bodyPr>
          <a:lstStyle/>
          <a:p>
            <a:pPr algn="ctr">
              <a:lnSpc>
                <a:spcPts val="3640"/>
              </a:lnSpc>
            </a:pPr>
            <a:r>
              <a:rPr lang="en-US" sz="2600" b="1">
                <a:solidFill>
                  <a:srgbClr val="FFFFFF"/>
                </a:solidFill>
                <a:latin typeface="Open Sans Bold"/>
                <a:ea typeface="Open Sans Bold"/>
                <a:cs typeface="Open Sans Bold"/>
                <a:sym typeface="Open Sans Bold"/>
              </a:rPr>
              <a:t>Les joueurs attaquent à droite et défendent à gauche pour les 2 équipes</a:t>
            </a:r>
          </a:p>
        </p:txBody>
      </p:sp>
      <p:sp>
        <p:nvSpPr>
          <p:cNvPr id="13" name="TextBox 13"/>
          <p:cNvSpPr txBox="1"/>
          <p:nvPr/>
        </p:nvSpPr>
        <p:spPr>
          <a:xfrm>
            <a:off x="13246460" y="2051701"/>
            <a:ext cx="3437701" cy="1450993"/>
          </a:xfrm>
          <a:prstGeom prst="rect">
            <a:avLst/>
          </a:prstGeom>
        </p:spPr>
        <p:txBody>
          <a:bodyPr lIns="0" tIns="0" rIns="0" bIns="0" rtlCol="0" anchor="t">
            <a:spAutoFit/>
          </a:bodyPr>
          <a:lstStyle/>
          <a:p>
            <a:pPr algn="ctr">
              <a:lnSpc>
                <a:spcPts val="11899"/>
              </a:lnSpc>
            </a:pPr>
            <a:r>
              <a:rPr lang="en-US" sz="8499" b="1">
                <a:solidFill>
                  <a:srgbClr val="FFFFFF"/>
                </a:solidFill>
                <a:latin typeface="Open Sans Bold"/>
                <a:ea typeface="Open Sans Bold"/>
                <a:cs typeface="Open Sans Bold"/>
                <a:sym typeface="Open Sans Bold"/>
              </a:rPr>
              <a:t>2-2</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4621611" y="1028700"/>
            <a:ext cx="11028336" cy="6975064"/>
          </a:xfrm>
          <a:custGeom>
            <a:avLst/>
            <a:gdLst/>
            <a:ahLst/>
            <a:cxnLst/>
            <a:rect l="l" t="t" r="r" b="b"/>
            <a:pathLst>
              <a:path w="11028336" h="6975064">
                <a:moveTo>
                  <a:pt x="0" y="0"/>
                </a:moveTo>
                <a:lnTo>
                  <a:pt x="11028336" y="0"/>
                </a:lnTo>
                <a:lnTo>
                  <a:pt x="11028336" y="6975064"/>
                </a:lnTo>
                <a:lnTo>
                  <a:pt x="0" y="6975064"/>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759345" y="656257"/>
            <a:ext cx="2150109" cy="999744"/>
          </a:xfrm>
          <a:prstGeom prst="rect">
            <a:avLst/>
          </a:prstGeom>
        </p:spPr>
        <p:txBody>
          <a:bodyPr lIns="0" tIns="0" rIns="0" bIns="0" rtlCol="0" anchor="t">
            <a:spAutoFit/>
          </a:bodyPr>
          <a:lstStyle/>
          <a:p>
            <a:pPr algn="l">
              <a:lnSpc>
                <a:spcPts val="6048"/>
              </a:lnSpc>
            </a:pPr>
            <a:r>
              <a:rPr lang="en-US" sz="5600" b="1" i="1">
                <a:solidFill>
                  <a:srgbClr val="FFFFFF"/>
                </a:solidFill>
                <a:latin typeface="Jaturat Bold Italics"/>
                <a:ea typeface="Jaturat Bold Italics"/>
                <a:cs typeface="Jaturat Bold Italics"/>
                <a:sym typeface="Jaturat Bold Italics"/>
              </a:rPr>
              <a:t>BUTS </a:t>
            </a:r>
          </a:p>
        </p:txBody>
      </p:sp>
      <p:sp>
        <p:nvSpPr>
          <p:cNvPr id="5" name="TextBox 5"/>
          <p:cNvSpPr txBox="1"/>
          <p:nvPr/>
        </p:nvSpPr>
        <p:spPr>
          <a:xfrm>
            <a:off x="426174" y="8341360"/>
            <a:ext cx="15636949" cy="1189355"/>
          </a:xfrm>
          <a:prstGeom prst="rect">
            <a:avLst/>
          </a:prstGeom>
        </p:spPr>
        <p:txBody>
          <a:bodyPr lIns="0" tIns="0" rIns="0" bIns="0" rtlCol="0" anchor="t">
            <a:spAutoFit/>
          </a:bodyPr>
          <a:lstStyle/>
          <a:p>
            <a:pPr algn="just">
              <a:lnSpc>
                <a:spcPts val="3220"/>
              </a:lnSpc>
            </a:pPr>
            <a:r>
              <a:rPr lang="en-US" sz="2300" dirty="0">
                <a:solidFill>
                  <a:srgbClr val="FFFFFF"/>
                </a:solidFill>
                <a:latin typeface="Open Sans"/>
                <a:ea typeface="Open Sans"/>
                <a:cs typeface="Open Sans"/>
                <a:sym typeface="Open Sans"/>
              </a:rPr>
              <a:t>Le dernier but a été marqué par Sánchez sur une frappe </a:t>
            </a:r>
            <a:r>
              <a:rPr lang="en-US" sz="2300" dirty="0" err="1">
                <a:solidFill>
                  <a:srgbClr val="FFFFFF"/>
                </a:solidFill>
                <a:latin typeface="Open Sans"/>
                <a:ea typeface="Open Sans"/>
                <a:cs typeface="Open Sans"/>
                <a:sym typeface="Open Sans"/>
              </a:rPr>
              <a:t>croisée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parfaitement</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exécutée</a:t>
            </a:r>
            <a:r>
              <a:rPr lang="en-US" sz="2300" dirty="0">
                <a:solidFill>
                  <a:srgbClr val="FFFFFF"/>
                </a:solidFill>
                <a:latin typeface="Open Sans"/>
                <a:ea typeface="Open Sans"/>
                <a:cs typeface="Open Sans"/>
                <a:sym typeface="Open Sans"/>
              </a:rPr>
              <a:t>. Face à la pression de trois </a:t>
            </a:r>
            <a:r>
              <a:rPr lang="en-US" sz="2300" dirty="0" err="1">
                <a:solidFill>
                  <a:srgbClr val="FFFFFF"/>
                </a:solidFill>
                <a:latin typeface="Open Sans"/>
                <a:ea typeface="Open Sans"/>
                <a:cs typeface="Open Sans"/>
                <a:sym typeface="Open Sans"/>
              </a:rPr>
              <a:t>défenseurs</a:t>
            </a:r>
            <a:r>
              <a:rPr lang="en-US" sz="2300" dirty="0">
                <a:solidFill>
                  <a:srgbClr val="FFFFFF"/>
                </a:solidFill>
                <a:latin typeface="Open Sans"/>
                <a:ea typeface="Open Sans"/>
                <a:cs typeface="Open Sans"/>
                <a:sym typeface="Open Sans"/>
              </a:rPr>
              <a:t>, il a </a:t>
            </a:r>
            <a:r>
              <a:rPr lang="en-US" sz="2300" dirty="0" err="1">
                <a:solidFill>
                  <a:srgbClr val="FFFFFF"/>
                </a:solidFill>
                <a:latin typeface="Open Sans"/>
                <a:ea typeface="Open Sans"/>
                <a:cs typeface="Open Sans"/>
                <a:sym typeface="Open Sans"/>
              </a:rPr>
              <a:t>su</a:t>
            </a:r>
            <a:r>
              <a:rPr lang="en-US" sz="2300" dirty="0">
                <a:solidFill>
                  <a:srgbClr val="FFFFFF"/>
                </a:solidFill>
                <a:latin typeface="Open Sans"/>
                <a:ea typeface="Open Sans"/>
                <a:cs typeface="Open Sans"/>
                <a:sym typeface="Open Sans"/>
              </a:rPr>
              <a:t> faire </a:t>
            </a:r>
            <a:r>
              <a:rPr lang="en-US" sz="2300" dirty="0" err="1">
                <a:solidFill>
                  <a:srgbClr val="FFFFFF"/>
                </a:solidFill>
                <a:latin typeface="Open Sans"/>
                <a:ea typeface="Open Sans"/>
                <a:cs typeface="Open Sans"/>
                <a:sym typeface="Open Sans"/>
              </a:rPr>
              <a:t>preuve</a:t>
            </a:r>
            <a:r>
              <a:rPr lang="en-US" sz="2300" dirty="0">
                <a:solidFill>
                  <a:srgbClr val="FFFFFF"/>
                </a:solidFill>
                <a:latin typeface="Open Sans"/>
                <a:ea typeface="Open Sans"/>
                <a:cs typeface="Open Sans"/>
                <a:sym typeface="Open Sans"/>
              </a:rPr>
              <a:t> de sang-froid et de </a:t>
            </a:r>
            <a:r>
              <a:rPr lang="en-US" sz="2300" dirty="0" err="1">
                <a:solidFill>
                  <a:srgbClr val="FFFFFF"/>
                </a:solidFill>
                <a:latin typeface="Open Sans"/>
                <a:ea typeface="Open Sans"/>
                <a:cs typeface="Open Sans"/>
                <a:sym typeface="Open Sans"/>
              </a:rPr>
              <a:t>maîtrise</a:t>
            </a:r>
            <a:r>
              <a:rPr lang="en-US" sz="2300" dirty="0">
                <a:solidFill>
                  <a:srgbClr val="FFFFFF"/>
                </a:solidFill>
                <a:latin typeface="Open Sans"/>
                <a:ea typeface="Open Sans"/>
                <a:cs typeface="Open Sans"/>
                <a:sym typeface="Open Sans"/>
              </a:rPr>
              <a:t> technique pour </a:t>
            </a:r>
            <a:r>
              <a:rPr lang="en-US" sz="2300" dirty="0" err="1">
                <a:solidFill>
                  <a:srgbClr val="FFFFFF"/>
                </a:solidFill>
                <a:latin typeface="Open Sans"/>
                <a:ea typeface="Open Sans"/>
                <a:cs typeface="Open Sans"/>
                <a:sym typeface="Open Sans"/>
              </a:rPr>
              <a:t>trouver</a:t>
            </a:r>
            <a:r>
              <a:rPr lang="en-US" sz="2300" dirty="0">
                <a:solidFill>
                  <a:srgbClr val="FFFFFF"/>
                </a:solidFill>
                <a:latin typeface="Open Sans"/>
                <a:ea typeface="Open Sans"/>
                <a:cs typeface="Open Sans"/>
                <a:sym typeface="Open Sans"/>
              </a:rPr>
              <a:t> le petit filet. </a:t>
            </a:r>
            <a:r>
              <a:rPr lang="en-US" sz="2300" dirty="0" err="1">
                <a:solidFill>
                  <a:srgbClr val="FFFFFF"/>
                </a:solidFill>
                <a:latin typeface="Open Sans"/>
                <a:ea typeface="Open Sans"/>
                <a:cs typeface="Open Sans"/>
                <a:sym typeface="Open Sans"/>
              </a:rPr>
              <a:t>Cette</a:t>
            </a:r>
            <a:r>
              <a:rPr lang="en-US" sz="2300" dirty="0">
                <a:solidFill>
                  <a:srgbClr val="FFFFFF"/>
                </a:solidFill>
                <a:latin typeface="Open Sans"/>
                <a:ea typeface="Open Sans"/>
                <a:cs typeface="Open Sans"/>
                <a:sym typeface="Open Sans"/>
              </a:rPr>
              <a:t> action montre la </a:t>
            </a:r>
            <a:r>
              <a:rPr lang="en-US" sz="2300" dirty="0" err="1">
                <a:solidFill>
                  <a:srgbClr val="FFFFFF"/>
                </a:solidFill>
                <a:latin typeface="Open Sans"/>
                <a:ea typeface="Open Sans"/>
                <a:cs typeface="Open Sans"/>
                <a:sym typeface="Open Sans"/>
              </a:rPr>
              <a:t>capacité</a:t>
            </a:r>
            <a:r>
              <a:rPr lang="en-US" sz="2300" dirty="0">
                <a:solidFill>
                  <a:srgbClr val="FFFFFF"/>
                </a:solidFill>
                <a:latin typeface="Open Sans"/>
                <a:ea typeface="Open Sans"/>
                <a:cs typeface="Open Sans"/>
                <a:sym typeface="Open Sans"/>
              </a:rPr>
              <a:t> de Sànchez a faire le bon </a:t>
            </a:r>
            <a:r>
              <a:rPr lang="en-US" sz="2300" dirty="0" err="1">
                <a:solidFill>
                  <a:srgbClr val="FFFFFF"/>
                </a:solidFill>
                <a:latin typeface="Open Sans"/>
                <a:ea typeface="Open Sans"/>
                <a:cs typeface="Open Sans"/>
                <a:sym typeface="Open Sans"/>
              </a:rPr>
              <a:t>geste</a:t>
            </a:r>
            <a:r>
              <a:rPr lang="en-US" sz="2300" dirty="0">
                <a:solidFill>
                  <a:srgbClr val="FFFFFF"/>
                </a:solidFill>
                <a:latin typeface="Open Sans"/>
                <a:ea typeface="Open Sans"/>
                <a:cs typeface="Open Sans"/>
                <a:sym typeface="Open Sans"/>
              </a:rPr>
              <a:t> au bon moment malgré la pression mise sur </a:t>
            </a:r>
            <a:r>
              <a:rPr lang="en-US" sz="2300" dirty="0" err="1">
                <a:solidFill>
                  <a:srgbClr val="FFFFFF"/>
                </a:solidFill>
                <a:latin typeface="Open Sans"/>
                <a:ea typeface="Open Sans"/>
                <a:cs typeface="Open Sans"/>
                <a:sym typeface="Open Sans"/>
              </a:rPr>
              <a:t>lui</a:t>
            </a:r>
            <a:r>
              <a:rPr lang="en-US" sz="2300" dirty="0">
                <a:solidFill>
                  <a:srgbClr val="FFFFFF"/>
                </a:solidFill>
                <a:latin typeface="Open Sans"/>
                <a:ea typeface="Open Sans"/>
                <a:cs typeface="Open Sans"/>
                <a:sym typeface="Open Sans"/>
              </a:rPr>
              <a:t>.</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9</a:t>
            </a:r>
          </a:p>
        </p:txBody>
      </p:sp>
      <p:sp>
        <p:nvSpPr>
          <p:cNvPr id="7" name="TextBox 7"/>
          <p:cNvSpPr txBox="1"/>
          <p:nvPr/>
        </p:nvSpPr>
        <p:spPr>
          <a:xfrm>
            <a:off x="1028700" y="30662"/>
            <a:ext cx="16418303" cy="4009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Times New Roman"/>
                <a:ea typeface="Times New Roman"/>
                <a:cs typeface="Times New Roman"/>
                <a:sym typeface="Times New Roman"/>
              </a:rPr>
              <a:t>CONTEXTE /        </a:t>
            </a:r>
            <a:r>
              <a:rPr lang="en-US" sz="2557" b="1" u="sng">
                <a:solidFill>
                  <a:srgbClr val="FFFFFF"/>
                </a:solidFill>
                <a:latin typeface="Times New Roman Bold"/>
                <a:ea typeface="Times New Roman Bold"/>
                <a:cs typeface="Times New Roman Bold"/>
                <a:sym typeface="Times New Roman Bold"/>
              </a:rPr>
              <a:t>STATISTIQUES </a:t>
            </a:r>
            <a:r>
              <a:rPr lang="en-US" sz="2557" b="1">
                <a:solidFill>
                  <a:srgbClr val="FFFFFF"/>
                </a:solidFill>
                <a:latin typeface="Times New Roman Bold"/>
                <a:ea typeface="Times New Roman Bold"/>
                <a:cs typeface="Times New Roman Bold"/>
                <a:sym typeface="Times New Roman Bold"/>
              </a:rPr>
              <a:t>    </a:t>
            </a:r>
            <a:r>
              <a:rPr lang="en-US" sz="2557">
                <a:solidFill>
                  <a:srgbClr val="FFFFFF"/>
                </a:solidFill>
                <a:latin typeface="Times New Roman"/>
                <a:ea typeface="Times New Roman"/>
                <a:cs typeface="Times New Roman"/>
                <a:sym typeface="Times New Roman"/>
              </a:rPr>
              <a:t> / </a:t>
            </a:r>
            <a:r>
              <a:rPr lang="en-US" sz="2557">
                <a:solidFill>
                  <a:srgbClr val="004AAD"/>
                </a:solidFill>
                <a:latin typeface="Times New Roman"/>
                <a:ea typeface="Times New Roman"/>
                <a:cs typeface="Times New Roman"/>
                <a:sym typeface="Times New Roman"/>
              </a:rPr>
              <a:t>TOTTENHAM </a:t>
            </a:r>
            <a:r>
              <a:rPr lang="en-US" sz="2557">
                <a:solidFill>
                  <a:srgbClr val="FFFFFF"/>
                </a:solidFill>
                <a:latin typeface="Times New Roman"/>
                <a:ea typeface="Times New Roman"/>
                <a:cs typeface="Times New Roman"/>
                <a:sym typeface="Times New Roman"/>
              </a:rPr>
              <a:t>/ </a:t>
            </a:r>
            <a:r>
              <a:rPr lang="en-US" sz="2557">
                <a:solidFill>
                  <a:srgbClr val="CF1B1B"/>
                </a:solidFill>
                <a:latin typeface="Times New Roman"/>
                <a:ea typeface="Times New Roman"/>
                <a:cs typeface="Times New Roman"/>
                <a:sym typeface="Times New Roman"/>
              </a:rPr>
              <a:t>ARSENAL  </a:t>
            </a:r>
            <a:r>
              <a:rPr lang="en-US" sz="2557">
                <a:solidFill>
                  <a:srgbClr val="FFFFFF"/>
                </a:solidFill>
                <a:latin typeface="Times New Roman"/>
                <a:ea typeface="Times New Roman"/>
                <a:cs typeface="Times New Roman"/>
                <a:sym typeface="Times New Roman"/>
              </a:rPr>
              <a:t>/</a:t>
            </a:r>
            <a:r>
              <a:rPr lang="en-US" sz="2557">
                <a:solidFill>
                  <a:srgbClr val="FFDE59"/>
                </a:solidFill>
                <a:latin typeface="Times New Roman"/>
                <a:ea typeface="Times New Roman"/>
                <a:cs typeface="Times New Roman"/>
                <a:sym typeface="Times New Roman"/>
              </a:rPr>
              <a:t> JOUEURS STARS</a:t>
            </a:r>
            <a:r>
              <a:rPr lang="en-US" sz="25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9721354" y="2801414"/>
            <a:ext cx="8566646" cy="6146569"/>
          </a:xfrm>
          <a:custGeom>
            <a:avLst/>
            <a:gdLst/>
            <a:ahLst/>
            <a:cxnLst/>
            <a:rect l="l" t="t" r="r" b="b"/>
            <a:pathLst>
              <a:path w="8566646" h="6146569">
                <a:moveTo>
                  <a:pt x="0" y="0"/>
                </a:moveTo>
                <a:lnTo>
                  <a:pt x="8566646" y="0"/>
                </a:lnTo>
                <a:lnTo>
                  <a:pt x="8566646" y="6146569"/>
                </a:lnTo>
                <a:lnTo>
                  <a:pt x="0" y="6146569"/>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147016" y="1525428"/>
            <a:ext cx="8903241" cy="697612"/>
          </a:xfrm>
          <a:prstGeom prst="rect">
            <a:avLst/>
          </a:prstGeom>
        </p:spPr>
        <p:txBody>
          <a:bodyPr lIns="0" tIns="0" rIns="0" bIns="0" rtlCol="0" anchor="t">
            <a:spAutoFit/>
          </a:bodyPr>
          <a:lstStyle/>
          <a:p>
            <a:pPr algn="l">
              <a:lnSpc>
                <a:spcPts val="4212"/>
              </a:lnSpc>
            </a:pPr>
            <a:r>
              <a:rPr lang="en-US" sz="3900" b="1" i="1">
                <a:solidFill>
                  <a:srgbClr val="004AAD"/>
                </a:solidFill>
                <a:latin typeface="Jaturat Bold Italics"/>
                <a:ea typeface="Jaturat Bold Italics"/>
                <a:cs typeface="Jaturat Bold Italics"/>
                <a:sym typeface="Jaturat Bold Italics"/>
              </a:rPr>
              <a:t>ANALYSE DU JEU DE TOTTENHAM</a:t>
            </a:r>
          </a:p>
        </p:txBody>
      </p:sp>
      <p:sp>
        <p:nvSpPr>
          <p:cNvPr id="5" name="TextBox 5"/>
          <p:cNvSpPr txBox="1"/>
          <p:nvPr/>
        </p:nvSpPr>
        <p:spPr>
          <a:xfrm>
            <a:off x="-93743" y="2946940"/>
            <a:ext cx="9144000" cy="688974"/>
          </a:xfrm>
          <a:prstGeom prst="rect">
            <a:avLst/>
          </a:prstGeom>
        </p:spPr>
        <p:txBody>
          <a:bodyPr lIns="0" tIns="0" rIns="0" bIns="0" rtlCol="0" anchor="t">
            <a:spAutoFit/>
          </a:bodyPr>
          <a:lstStyle/>
          <a:p>
            <a:pPr algn="ctr">
              <a:lnSpc>
                <a:spcPts val="5600"/>
              </a:lnSpc>
            </a:pPr>
            <a:r>
              <a:rPr lang="en-US" sz="4000" b="1">
                <a:solidFill>
                  <a:srgbClr val="FFFFFF"/>
                </a:solidFill>
                <a:latin typeface="Open Sans Bold"/>
                <a:ea typeface="Open Sans Bold"/>
                <a:cs typeface="Open Sans Bold"/>
                <a:sym typeface="Open Sans Bold"/>
              </a:rPr>
              <a:t>1ère mi-temps</a:t>
            </a:r>
          </a:p>
        </p:txBody>
      </p:sp>
      <p:sp>
        <p:nvSpPr>
          <p:cNvPr id="6" name="TextBox 6"/>
          <p:cNvSpPr txBox="1"/>
          <p:nvPr/>
        </p:nvSpPr>
        <p:spPr>
          <a:xfrm>
            <a:off x="197030" y="4032448"/>
            <a:ext cx="9191997" cy="4105910"/>
          </a:xfrm>
          <a:prstGeom prst="rect">
            <a:avLst/>
          </a:prstGeom>
        </p:spPr>
        <p:txBody>
          <a:bodyPr lIns="0" tIns="0" rIns="0" bIns="0" rtlCol="0" anchor="t">
            <a:spAutoFit/>
          </a:bodyPr>
          <a:lstStyle/>
          <a:p>
            <a:pPr marL="280672" lvl="1" algn="just">
              <a:lnSpc>
                <a:spcPts val="3640"/>
              </a:lnSpc>
            </a:pPr>
            <a:r>
              <a:rPr lang="en-US" sz="2600" dirty="0">
                <a:solidFill>
                  <a:srgbClr val="FFFFFF"/>
                </a:solidFill>
                <a:latin typeface="Open Sans"/>
                <a:ea typeface="Open Sans"/>
                <a:cs typeface="Open Sans"/>
                <a:sym typeface="Open Sans"/>
              </a:rPr>
              <a:t>En observant le flux des passes, on constate que Tottenham a </a:t>
            </a:r>
            <a:r>
              <a:rPr lang="en-US" sz="2600" dirty="0" err="1">
                <a:solidFill>
                  <a:srgbClr val="FFFFFF"/>
                </a:solidFill>
                <a:latin typeface="Open Sans"/>
                <a:ea typeface="Open Sans"/>
                <a:cs typeface="Open Sans"/>
                <a:sym typeface="Open Sans"/>
              </a:rPr>
              <a:t>privilégié</a:t>
            </a:r>
            <a:r>
              <a:rPr lang="en-US" sz="2600" dirty="0">
                <a:solidFill>
                  <a:srgbClr val="FFFFFF"/>
                </a:solidFill>
                <a:latin typeface="Open Sans"/>
                <a:ea typeface="Open Sans"/>
                <a:cs typeface="Open Sans"/>
                <a:sym typeface="Open Sans"/>
              </a:rPr>
              <a:t> l'axe central et </a:t>
            </a:r>
            <a:r>
              <a:rPr lang="en-US" sz="2600" dirty="0" err="1">
                <a:solidFill>
                  <a:srgbClr val="FFFFFF"/>
                </a:solidFill>
                <a:latin typeface="Open Sans"/>
                <a:ea typeface="Open Sans"/>
                <a:cs typeface="Open Sans"/>
                <a:sym typeface="Open Sans"/>
              </a:rPr>
              <a:t>l'aile</a:t>
            </a:r>
            <a:r>
              <a:rPr lang="en-US" sz="2600" dirty="0">
                <a:solidFill>
                  <a:srgbClr val="FFFFFF"/>
                </a:solidFill>
                <a:latin typeface="Open Sans"/>
                <a:ea typeface="Open Sans"/>
                <a:cs typeface="Open Sans"/>
                <a:sym typeface="Open Sans"/>
              </a:rPr>
              <a:t> droite pour </a:t>
            </a:r>
            <a:r>
              <a:rPr lang="en-US" sz="2600" dirty="0" err="1">
                <a:solidFill>
                  <a:srgbClr val="FFFFFF"/>
                </a:solidFill>
                <a:latin typeface="Open Sans"/>
                <a:ea typeface="Open Sans"/>
                <a:cs typeface="Open Sans"/>
                <a:sym typeface="Open Sans"/>
              </a:rPr>
              <a:t>progresser</a:t>
            </a:r>
            <a:r>
              <a:rPr lang="en-US" sz="2600" dirty="0">
                <a:solidFill>
                  <a:srgbClr val="FFFFFF"/>
                </a:solidFill>
                <a:latin typeface="Open Sans"/>
                <a:ea typeface="Open Sans"/>
                <a:cs typeface="Open Sans"/>
                <a:sym typeface="Open Sans"/>
              </a:rPr>
              <a:t>, ce qui </a:t>
            </a:r>
            <a:r>
              <a:rPr lang="en-US" sz="2600" dirty="0" err="1">
                <a:solidFill>
                  <a:srgbClr val="FFFFFF"/>
                </a:solidFill>
                <a:latin typeface="Open Sans"/>
                <a:ea typeface="Open Sans"/>
                <a:cs typeface="Open Sans"/>
                <a:sym typeface="Open Sans"/>
              </a:rPr>
              <a:t>reflète</a:t>
            </a:r>
            <a:r>
              <a:rPr lang="en-US" sz="2600" dirty="0">
                <a:solidFill>
                  <a:srgbClr val="FFFFFF"/>
                </a:solidFill>
                <a:latin typeface="Open Sans"/>
                <a:ea typeface="Open Sans"/>
                <a:cs typeface="Open Sans"/>
                <a:sym typeface="Open Sans"/>
              </a:rPr>
              <a:t> une </a:t>
            </a:r>
            <a:r>
              <a:rPr lang="en-US" sz="2600" dirty="0" err="1">
                <a:solidFill>
                  <a:srgbClr val="FFFFFF"/>
                </a:solidFill>
                <a:latin typeface="Open Sans"/>
                <a:ea typeface="Open Sans"/>
                <a:cs typeface="Open Sans"/>
                <a:sym typeface="Open Sans"/>
              </a:rPr>
              <a:t>stratégie</a:t>
            </a:r>
            <a:r>
              <a:rPr lang="en-US" sz="2600" dirty="0">
                <a:solidFill>
                  <a:srgbClr val="FFFFFF"/>
                </a:solidFill>
                <a:latin typeface="Open Sans"/>
                <a:ea typeface="Open Sans"/>
                <a:cs typeface="Open Sans"/>
                <a:sym typeface="Open Sans"/>
              </a:rPr>
              <a:t> offensive </a:t>
            </a:r>
            <a:r>
              <a:rPr lang="en-US" sz="2600" dirty="0" err="1">
                <a:solidFill>
                  <a:srgbClr val="FFFFFF"/>
                </a:solidFill>
                <a:latin typeface="Open Sans"/>
                <a:ea typeface="Open Sans"/>
                <a:cs typeface="Open Sans"/>
                <a:sym typeface="Open Sans"/>
              </a:rPr>
              <a:t>ciblée</a:t>
            </a:r>
            <a:r>
              <a:rPr lang="en-US" sz="2600" dirty="0">
                <a:solidFill>
                  <a:srgbClr val="FFFFFF"/>
                </a:solidFill>
                <a:latin typeface="Open Sans"/>
                <a:ea typeface="Open Sans"/>
                <a:cs typeface="Open Sans"/>
                <a:sym typeface="Open Sans"/>
              </a:rPr>
              <a:t>. Leur jeu met </a:t>
            </a:r>
            <a:r>
              <a:rPr lang="en-US" sz="2600" dirty="0" err="1">
                <a:solidFill>
                  <a:srgbClr val="FFFFFF"/>
                </a:solidFill>
                <a:latin typeface="Open Sans"/>
                <a:ea typeface="Open Sans"/>
                <a:cs typeface="Open Sans"/>
                <a:sym typeface="Open Sans"/>
              </a:rPr>
              <a:t>clairement</a:t>
            </a:r>
            <a:r>
              <a:rPr lang="en-US" sz="2600" dirty="0">
                <a:solidFill>
                  <a:srgbClr val="FFFFFF"/>
                </a:solidFill>
                <a:latin typeface="Open Sans"/>
                <a:ea typeface="Open Sans"/>
                <a:cs typeface="Open Sans"/>
                <a:sym typeface="Open Sans"/>
              </a:rPr>
              <a:t> en </a:t>
            </a:r>
            <a:r>
              <a:rPr lang="en-US" sz="2600" dirty="0" err="1">
                <a:solidFill>
                  <a:srgbClr val="FFFFFF"/>
                </a:solidFill>
                <a:latin typeface="Open Sans"/>
                <a:ea typeface="Open Sans"/>
                <a:cs typeface="Open Sans"/>
                <a:sym typeface="Open Sans"/>
              </a:rPr>
              <a:t>évidence</a:t>
            </a:r>
            <a:r>
              <a:rPr lang="en-US" sz="2600" dirty="0">
                <a:solidFill>
                  <a:srgbClr val="FFFFFF"/>
                </a:solidFill>
                <a:latin typeface="Open Sans"/>
                <a:ea typeface="Open Sans"/>
                <a:cs typeface="Open Sans"/>
                <a:sym typeface="Open Sans"/>
              </a:rPr>
              <a:t> une intention de jouer haut, de maintenir la pression sur la défense adverse et de chercher </a:t>
            </a:r>
            <a:r>
              <a:rPr lang="en-US" sz="2600" dirty="0" err="1">
                <a:solidFill>
                  <a:srgbClr val="FFFFFF"/>
                </a:solidFill>
                <a:latin typeface="Open Sans"/>
                <a:ea typeface="Open Sans"/>
                <a:cs typeface="Open Sans"/>
                <a:sym typeface="Open Sans"/>
              </a:rPr>
              <a:t>rapidement</a:t>
            </a:r>
            <a:r>
              <a:rPr lang="en-US" sz="2600" dirty="0">
                <a:solidFill>
                  <a:srgbClr val="FFFFFF"/>
                </a:solidFill>
                <a:latin typeface="Open Sans"/>
                <a:ea typeface="Open Sans"/>
                <a:cs typeface="Open Sans"/>
                <a:sym typeface="Open Sans"/>
              </a:rPr>
              <a:t> </a:t>
            </a:r>
            <a:r>
              <a:rPr lang="en-US" sz="2600" dirty="0" err="1">
                <a:solidFill>
                  <a:srgbClr val="FFFFFF"/>
                </a:solidFill>
                <a:latin typeface="Open Sans"/>
                <a:ea typeface="Open Sans"/>
                <a:cs typeface="Open Sans"/>
                <a:sym typeface="Open Sans"/>
              </a:rPr>
              <a:t>leurs</a:t>
            </a:r>
            <a:r>
              <a:rPr lang="en-US" sz="2600" dirty="0">
                <a:solidFill>
                  <a:srgbClr val="FFFFFF"/>
                </a:solidFill>
                <a:latin typeface="Open Sans"/>
                <a:ea typeface="Open Sans"/>
                <a:cs typeface="Open Sans"/>
                <a:sym typeface="Open Sans"/>
              </a:rPr>
              <a:t> joueurs </a:t>
            </a:r>
            <a:r>
              <a:rPr lang="en-US" sz="2600" dirty="0" err="1">
                <a:solidFill>
                  <a:srgbClr val="FFFFFF"/>
                </a:solidFill>
                <a:latin typeface="Open Sans"/>
                <a:ea typeface="Open Sans"/>
                <a:cs typeface="Open Sans"/>
                <a:sym typeface="Open Sans"/>
              </a:rPr>
              <a:t>offensifs</a:t>
            </a:r>
            <a:r>
              <a:rPr lang="en-US" sz="2600" dirty="0">
                <a:solidFill>
                  <a:srgbClr val="FFFFFF"/>
                </a:solidFill>
                <a:latin typeface="Open Sans"/>
                <a:ea typeface="Open Sans"/>
                <a:cs typeface="Open Sans"/>
                <a:sym typeface="Open Sans"/>
              </a:rPr>
              <a:t>, </a:t>
            </a:r>
            <a:r>
              <a:rPr lang="en-US" sz="2600" dirty="0" err="1">
                <a:solidFill>
                  <a:srgbClr val="FFFFFF"/>
                </a:solidFill>
                <a:latin typeface="Open Sans"/>
                <a:ea typeface="Open Sans"/>
                <a:cs typeface="Open Sans"/>
                <a:sym typeface="Open Sans"/>
              </a:rPr>
              <a:t>notamment</a:t>
            </a:r>
            <a:r>
              <a:rPr lang="en-US" sz="2600" dirty="0">
                <a:solidFill>
                  <a:srgbClr val="FFFFFF"/>
                </a:solidFill>
                <a:latin typeface="Open Sans"/>
                <a:ea typeface="Open Sans"/>
                <a:cs typeface="Open Sans"/>
                <a:sym typeface="Open Sans"/>
              </a:rPr>
              <a:t> Kane. </a:t>
            </a:r>
            <a:r>
              <a:rPr lang="en-US" sz="2600" dirty="0" err="1">
                <a:solidFill>
                  <a:srgbClr val="FFFFFF"/>
                </a:solidFill>
                <a:latin typeface="Open Sans"/>
                <a:ea typeface="Open Sans"/>
                <a:cs typeface="Open Sans"/>
                <a:sym typeface="Open Sans"/>
              </a:rPr>
              <a:t>Cette</a:t>
            </a:r>
            <a:r>
              <a:rPr lang="en-US" sz="2600" dirty="0">
                <a:solidFill>
                  <a:srgbClr val="FFFFFF"/>
                </a:solidFill>
                <a:latin typeface="Open Sans"/>
                <a:ea typeface="Open Sans"/>
                <a:cs typeface="Open Sans"/>
                <a:sym typeface="Open Sans"/>
              </a:rPr>
              <a:t> </a:t>
            </a:r>
            <a:r>
              <a:rPr lang="en-US" sz="2600" dirty="0" err="1">
                <a:solidFill>
                  <a:srgbClr val="FFFFFF"/>
                </a:solidFill>
                <a:latin typeface="Open Sans"/>
                <a:ea typeface="Open Sans"/>
                <a:cs typeface="Open Sans"/>
                <a:sym typeface="Open Sans"/>
              </a:rPr>
              <a:t>approche</a:t>
            </a:r>
            <a:r>
              <a:rPr lang="en-US" sz="2600" dirty="0">
                <a:solidFill>
                  <a:srgbClr val="FFFFFF"/>
                </a:solidFill>
                <a:latin typeface="Open Sans"/>
                <a:ea typeface="Open Sans"/>
                <a:cs typeface="Open Sans"/>
                <a:sym typeface="Open Sans"/>
              </a:rPr>
              <a:t> vise à maximiser les occasions de marquer en </a:t>
            </a:r>
            <a:r>
              <a:rPr lang="en-US" sz="2600" dirty="0" err="1">
                <a:solidFill>
                  <a:srgbClr val="FFFFFF"/>
                </a:solidFill>
                <a:latin typeface="Open Sans"/>
                <a:ea typeface="Open Sans"/>
                <a:cs typeface="Open Sans"/>
                <a:sym typeface="Open Sans"/>
              </a:rPr>
              <a:t>exploitant</a:t>
            </a:r>
            <a:r>
              <a:rPr lang="en-US" sz="2600" dirty="0">
                <a:solidFill>
                  <a:srgbClr val="FFFFFF"/>
                </a:solidFill>
                <a:latin typeface="Open Sans"/>
                <a:ea typeface="Open Sans"/>
                <a:cs typeface="Open Sans"/>
                <a:sym typeface="Open Sans"/>
              </a:rPr>
              <a:t> les zones les plus dangereuses du terrain.</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10</a:t>
            </a:r>
          </a:p>
        </p:txBody>
      </p:sp>
      <p:sp>
        <p:nvSpPr>
          <p:cNvPr id="8" name="TextBox 8"/>
          <p:cNvSpPr txBox="1"/>
          <p:nvPr/>
        </p:nvSpPr>
        <p:spPr>
          <a:xfrm>
            <a:off x="197030" y="374184"/>
            <a:ext cx="17768670" cy="442067"/>
          </a:xfrm>
          <a:prstGeom prst="rect">
            <a:avLst/>
          </a:prstGeom>
        </p:spPr>
        <p:txBody>
          <a:bodyPr lIns="0" tIns="0" rIns="0" bIns="0" rtlCol="0" anchor="t">
            <a:spAutoFit/>
          </a:bodyPr>
          <a:lstStyle/>
          <a:p>
            <a:pPr algn="ctr">
              <a:lnSpc>
                <a:spcPts val="2977"/>
              </a:lnSpc>
              <a:spcBef>
                <a:spcPct val="0"/>
              </a:spcBef>
            </a:pPr>
            <a:r>
              <a:rPr lang="en-US" sz="2757">
                <a:solidFill>
                  <a:srgbClr val="FFFFFF"/>
                </a:solidFill>
                <a:latin typeface="Times New Roman"/>
                <a:ea typeface="Times New Roman"/>
                <a:cs typeface="Times New Roman"/>
                <a:sym typeface="Times New Roman"/>
              </a:rPr>
              <a:t>CONTEXTE / STATISTIQUES / </a:t>
            </a:r>
            <a:r>
              <a:rPr lang="en-US" sz="2757">
                <a:solidFill>
                  <a:srgbClr val="004AAD"/>
                </a:solidFill>
                <a:latin typeface="Times New Roman"/>
                <a:ea typeface="Times New Roman"/>
                <a:cs typeface="Times New Roman"/>
                <a:sym typeface="Times New Roman"/>
              </a:rPr>
              <a:t>TOTTENHAM </a:t>
            </a:r>
            <a:r>
              <a:rPr lang="en-US" sz="2757">
                <a:solidFill>
                  <a:srgbClr val="FFFFFF"/>
                </a:solidFill>
                <a:latin typeface="Times New Roman"/>
                <a:ea typeface="Times New Roman"/>
                <a:cs typeface="Times New Roman"/>
                <a:sym typeface="Times New Roman"/>
              </a:rPr>
              <a:t>/ </a:t>
            </a:r>
            <a:r>
              <a:rPr lang="en-US" sz="2757" b="1">
                <a:solidFill>
                  <a:srgbClr val="CF1B1B"/>
                </a:solidFill>
                <a:latin typeface="Times New Roman Bold"/>
                <a:ea typeface="Times New Roman Bold"/>
                <a:cs typeface="Times New Roman Bold"/>
                <a:sym typeface="Times New Roman Bold"/>
              </a:rPr>
              <a:t>ARSENAL </a:t>
            </a:r>
            <a:r>
              <a:rPr lang="en-US" sz="2757">
                <a:solidFill>
                  <a:srgbClr val="FFFFFF"/>
                </a:solidFill>
                <a:latin typeface="Times New Roman"/>
                <a:ea typeface="Times New Roman"/>
                <a:cs typeface="Times New Roman"/>
                <a:sym typeface="Times New Roman"/>
              </a:rPr>
              <a:t>/</a:t>
            </a:r>
            <a:r>
              <a:rPr lang="en-US" sz="2757">
                <a:solidFill>
                  <a:srgbClr val="FFDE59"/>
                </a:solidFill>
                <a:latin typeface="Times New Roman"/>
                <a:ea typeface="Times New Roman"/>
                <a:cs typeface="Times New Roman"/>
                <a:sym typeface="Times New Roman"/>
              </a:rPr>
              <a:t> JOUEURS STARS</a:t>
            </a:r>
            <a:r>
              <a:rPr lang="en-US" sz="27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9740933" y="3066827"/>
            <a:ext cx="8224767" cy="5913164"/>
          </a:xfrm>
          <a:custGeom>
            <a:avLst/>
            <a:gdLst/>
            <a:ahLst/>
            <a:cxnLst/>
            <a:rect l="l" t="t" r="r" b="b"/>
            <a:pathLst>
              <a:path w="8224767" h="5913164">
                <a:moveTo>
                  <a:pt x="0" y="0"/>
                </a:moveTo>
                <a:lnTo>
                  <a:pt x="8224767" y="0"/>
                </a:lnTo>
                <a:lnTo>
                  <a:pt x="8224767" y="5913164"/>
                </a:lnTo>
                <a:lnTo>
                  <a:pt x="0" y="5913164"/>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318177" y="1525332"/>
            <a:ext cx="8979971" cy="697612"/>
          </a:xfrm>
          <a:prstGeom prst="rect">
            <a:avLst/>
          </a:prstGeom>
        </p:spPr>
        <p:txBody>
          <a:bodyPr lIns="0" tIns="0" rIns="0" bIns="0" rtlCol="0" anchor="t">
            <a:spAutoFit/>
          </a:bodyPr>
          <a:lstStyle/>
          <a:p>
            <a:pPr algn="l">
              <a:lnSpc>
                <a:spcPts val="4212"/>
              </a:lnSpc>
            </a:pPr>
            <a:r>
              <a:rPr lang="en-US" sz="3900" b="1" i="1">
                <a:solidFill>
                  <a:srgbClr val="004AAD"/>
                </a:solidFill>
                <a:latin typeface="Jaturat Bold Italics"/>
                <a:ea typeface="Jaturat Bold Italics"/>
                <a:cs typeface="Jaturat Bold Italics"/>
                <a:sym typeface="Jaturat Bold Italics"/>
              </a:rPr>
              <a:t>ANALYSE DU JEU DE TOTTENHAM</a:t>
            </a:r>
          </a:p>
        </p:txBody>
      </p:sp>
      <p:sp>
        <p:nvSpPr>
          <p:cNvPr id="5" name="TextBox 5"/>
          <p:cNvSpPr txBox="1"/>
          <p:nvPr/>
        </p:nvSpPr>
        <p:spPr>
          <a:xfrm>
            <a:off x="0" y="2346738"/>
            <a:ext cx="9144000" cy="712469"/>
          </a:xfrm>
          <a:prstGeom prst="rect">
            <a:avLst/>
          </a:prstGeom>
        </p:spPr>
        <p:txBody>
          <a:bodyPr lIns="0" tIns="0" rIns="0" bIns="0" rtlCol="0" anchor="t">
            <a:spAutoFit/>
          </a:bodyPr>
          <a:lstStyle/>
          <a:p>
            <a:pPr algn="ctr">
              <a:lnSpc>
                <a:spcPts val="5880"/>
              </a:lnSpc>
            </a:pPr>
            <a:r>
              <a:rPr lang="en-US" sz="4200" b="1">
                <a:solidFill>
                  <a:srgbClr val="FFFFFF"/>
                </a:solidFill>
                <a:latin typeface="Open Sans Bold"/>
                <a:ea typeface="Open Sans Bold"/>
                <a:cs typeface="Open Sans Bold"/>
                <a:sym typeface="Open Sans Bold"/>
              </a:rPr>
              <a:t> 2ème Mi-temps</a:t>
            </a:r>
          </a:p>
        </p:txBody>
      </p:sp>
      <p:sp>
        <p:nvSpPr>
          <p:cNvPr id="6" name="TextBox 6"/>
          <p:cNvSpPr txBox="1"/>
          <p:nvPr/>
        </p:nvSpPr>
        <p:spPr>
          <a:xfrm>
            <a:off x="472325" y="3703988"/>
            <a:ext cx="8671675" cy="4906984"/>
          </a:xfrm>
          <a:prstGeom prst="rect">
            <a:avLst/>
          </a:prstGeom>
        </p:spPr>
        <p:txBody>
          <a:bodyPr lIns="0" tIns="0" rIns="0" bIns="0" rtlCol="0" anchor="t">
            <a:spAutoFit/>
          </a:bodyPr>
          <a:lstStyle/>
          <a:p>
            <a:pPr algn="just">
              <a:lnSpc>
                <a:spcPts val="3465"/>
              </a:lnSpc>
            </a:pPr>
            <a:r>
              <a:rPr lang="en-US" sz="2475" dirty="0">
                <a:solidFill>
                  <a:srgbClr val="FFFFFF"/>
                </a:solidFill>
                <a:latin typeface="Open Sans"/>
                <a:ea typeface="Open Sans"/>
                <a:cs typeface="Open Sans"/>
                <a:sym typeface="Open Sans"/>
              </a:rPr>
              <a:t>En </a:t>
            </a:r>
            <a:r>
              <a:rPr lang="en-US" sz="2475" dirty="0" err="1">
                <a:solidFill>
                  <a:srgbClr val="FFFFFF"/>
                </a:solidFill>
                <a:latin typeface="Open Sans"/>
                <a:ea typeface="Open Sans"/>
                <a:cs typeface="Open Sans"/>
                <a:sym typeface="Open Sans"/>
              </a:rPr>
              <a:t>seconde</a:t>
            </a:r>
            <a:r>
              <a:rPr lang="en-US" sz="2475" dirty="0">
                <a:solidFill>
                  <a:srgbClr val="FFFFFF"/>
                </a:solidFill>
                <a:latin typeface="Open Sans"/>
                <a:ea typeface="Open Sans"/>
                <a:cs typeface="Open Sans"/>
                <a:sym typeface="Open Sans"/>
              </a:rPr>
              <a:t> mi-temps, Tottenham a </a:t>
            </a:r>
            <a:r>
              <a:rPr lang="en-US" sz="2475" dirty="0" err="1">
                <a:solidFill>
                  <a:srgbClr val="FFFFFF"/>
                </a:solidFill>
                <a:latin typeface="Open Sans"/>
                <a:ea typeface="Open Sans"/>
                <a:cs typeface="Open Sans"/>
                <a:sym typeface="Open Sans"/>
              </a:rPr>
              <a:t>concentré</a:t>
            </a:r>
            <a:r>
              <a:rPr lang="en-US" sz="2475" dirty="0">
                <a:solidFill>
                  <a:srgbClr val="FFFFFF"/>
                </a:solidFill>
                <a:latin typeface="Open Sans"/>
                <a:ea typeface="Open Sans"/>
                <a:cs typeface="Open Sans"/>
                <a:sym typeface="Open Sans"/>
              </a:rPr>
              <a:t> </a:t>
            </a:r>
            <a:r>
              <a:rPr lang="en-US" sz="2475" dirty="0" err="1">
                <a:solidFill>
                  <a:srgbClr val="FFFFFF"/>
                </a:solidFill>
                <a:latin typeface="Open Sans"/>
                <a:ea typeface="Open Sans"/>
                <a:cs typeface="Open Sans"/>
                <a:sym typeface="Open Sans"/>
              </a:rPr>
              <a:t>ses</a:t>
            </a:r>
            <a:r>
              <a:rPr lang="en-US" sz="2475" dirty="0">
                <a:solidFill>
                  <a:srgbClr val="FFFFFF"/>
                </a:solidFill>
                <a:latin typeface="Open Sans"/>
                <a:ea typeface="Open Sans"/>
                <a:cs typeface="Open Sans"/>
                <a:sym typeface="Open Sans"/>
              </a:rPr>
              <a:t> efforts sur </a:t>
            </a:r>
            <a:r>
              <a:rPr lang="en-US" sz="2475" dirty="0" err="1">
                <a:solidFill>
                  <a:srgbClr val="FFFFFF"/>
                </a:solidFill>
                <a:latin typeface="Open Sans"/>
                <a:ea typeface="Open Sans"/>
                <a:cs typeface="Open Sans"/>
                <a:sym typeface="Open Sans"/>
              </a:rPr>
              <a:t>l’aile</a:t>
            </a:r>
            <a:r>
              <a:rPr lang="en-US" sz="2475" dirty="0">
                <a:solidFill>
                  <a:srgbClr val="FFFFFF"/>
                </a:solidFill>
                <a:latin typeface="Open Sans"/>
                <a:ea typeface="Open Sans"/>
                <a:cs typeface="Open Sans"/>
                <a:sym typeface="Open Sans"/>
              </a:rPr>
              <a:t> gauche pour </a:t>
            </a:r>
            <a:r>
              <a:rPr lang="en-US" sz="2475" dirty="0" err="1">
                <a:solidFill>
                  <a:srgbClr val="FFFFFF"/>
                </a:solidFill>
                <a:latin typeface="Open Sans"/>
                <a:ea typeface="Open Sans"/>
                <a:cs typeface="Open Sans"/>
                <a:sym typeface="Open Sans"/>
              </a:rPr>
              <a:t>progresser</a:t>
            </a:r>
            <a:r>
              <a:rPr lang="en-US" sz="2475" dirty="0">
                <a:solidFill>
                  <a:srgbClr val="FFFFFF"/>
                </a:solidFill>
                <a:latin typeface="Open Sans"/>
                <a:ea typeface="Open Sans"/>
                <a:cs typeface="Open Sans"/>
                <a:sym typeface="Open Sans"/>
              </a:rPr>
              <a:t>, </a:t>
            </a:r>
            <a:r>
              <a:rPr lang="en-US" sz="2475" dirty="0" err="1">
                <a:solidFill>
                  <a:srgbClr val="FFFFFF"/>
                </a:solidFill>
                <a:latin typeface="Open Sans"/>
                <a:ea typeface="Open Sans"/>
                <a:cs typeface="Open Sans"/>
                <a:sym typeface="Open Sans"/>
              </a:rPr>
              <a:t>notamment</a:t>
            </a:r>
            <a:r>
              <a:rPr lang="en-US" sz="2475" dirty="0">
                <a:solidFill>
                  <a:srgbClr val="FFFFFF"/>
                </a:solidFill>
                <a:latin typeface="Open Sans"/>
                <a:ea typeface="Open Sans"/>
                <a:cs typeface="Open Sans"/>
                <a:sym typeface="Open Sans"/>
              </a:rPr>
              <a:t> à travers des </a:t>
            </a:r>
            <a:r>
              <a:rPr lang="en-US" sz="2475" dirty="0" err="1">
                <a:solidFill>
                  <a:srgbClr val="FFFFFF"/>
                </a:solidFill>
                <a:latin typeface="Open Sans"/>
                <a:ea typeface="Open Sans"/>
                <a:cs typeface="Open Sans"/>
                <a:sym typeface="Open Sans"/>
              </a:rPr>
              <a:t>combinaisons</a:t>
            </a:r>
            <a:r>
              <a:rPr lang="en-US" sz="2475" dirty="0">
                <a:solidFill>
                  <a:srgbClr val="FFFFFF"/>
                </a:solidFill>
                <a:latin typeface="Open Sans"/>
                <a:ea typeface="Open Sans"/>
                <a:cs typeface="Open Sans"/>
                <a:sym typeface="Open Sans"/>
              </a:rPr>
              <a:t> entre Rose, </a:t>
            </a:r>
            <a:r>
              <a:rPr lang="en-US" sz="2475" dirty="0" err="1">
                <a:solidFill>
                  <a:srgbClr val="FFFFFF"/>
                </a:solidFill>
                <a:latin typeface="Open Sans"/>
                <a:ea typeface="Open Sans"/>
                <a:cs typeface="Open Sans"/>
                <a:sym typeface="Open Sans"/>
              </a:rPr>
              <a:t>Lamela</a:t>
            </a:r>
            <a:r>
              <a:rPr lang="en-US" sz="2475" dirty="0">
                <a:solidFill>
                  <a:srgbClr val="FFFFFF"/>
                </a:solidFill>
                <a:latin typeface="Open Sans"/>
                <a:ea typeface="Open Sans"/>
                <a:cs typeface="Open Sans"/>
                <a:sym typeface="Open Sans"/>
              </a:rPr>
              <a:t> et Dele Alli, qui </a:t>
            </a:r>
            <a:r>
              <a:rPr lang="en-US" sz="2475" dirty="0" err="1">
                <a:solidFill>
                  <a:srgbClr val="FFFFFF"/>
                </a:solidFill>
                <a:latin typeface="Open Sans"/>
                <a:ea typeface="Open Sans"/>
                <a:cs typeface="Open Sans"/>
                <a:sym typeface="Open Sans"/>
              </a:rPr>
              <a:t>s’est</a:t>
            </a:r>
            <a:r>
              <a:rPr lang="en-US" sz="2475" dirty="0">
                <a:solidFill>
                  <a:srgbClr val="FFFFFF"/>
                </a:solidFill>
                <a:latin typeface="Open Sans"/>
                <a:ea typeface="Open Sans"/>
                <a:cs typeface="Open Sans"/>
                <a:sym typeface="Open Sans"/>
              </a:rPr>
              <a:t> </a:t>
            </a:r>
            <a:r>
              <a:rPr lang="en-US" sz="2475" dirty="0" err="1">
                <a:solidFill>
                  <a:srgbClr val="FFFFFF"/>
                </a:solidFill>
                <a:latin typeface="Open Sans"/>
                <a:ea typeface="Open Sans"/>
                <a:cs typeface="Open Sans"/>
                <a:sym typeface="Open Sans"/>
              </a:rPr>
              <a:t>fréquemment</a:t>
            </a:r>
            <a:r>
              <a:rPr lang="en-US" sz="2475" dirty="0">
                <a:solidFill>
                  <a:srgbClr val="FFFFFF"/>
                </a:solidFill>
                <a:latin typeface="Open Sans"/>
                <a:ea typeface="Open Sans"/>
                <a:cs typeface="Open Sans"/>
                <a:sym typeface="Open Sans"/>
              </a:rPr>
              <a:t> </a:t>
            </a:r>
            <a:r>
              <a:rPr lang="en-US" sz="2475" dirty="0" err="1">
                <a:solidFill>
                  <a:srgbClr val="FFFFFF"/>
                </a:solidFill>
                <a:latin typeface="Open Sans"/>
                <a:ea typeface="Open Sans"/>
                <a:cs typeface="Open Sans"/>
                <a:sym typeface="Open Sans"/>
              </a:rPr>
              <a:t>décalé</a:t>
            </a:r>
            <a:r>
              <a:rPr lang="en-US" sz="2475" dirty="0">
                <a:solidFill>
                  <a:srgbClr val="FFFFFF"/>
                </a:solidFill>
                <a:latin typeface="Open Sans"/>
                <a:ea typeface="Open Sans"/>
                <a:cs typeface="Open Sans"/>
                <a:sym typeface="Open Sans"/>
              </a:rPr>
              <a:t> de ce </a:t>
            </a:r>
            <a:r>
              <a:rPr lang="en-US" sz="2475" dirty="0" err="1">
                <a:solidFill>
                  <a:srgbClr val="FFFFFF"/>
                </a:solidFill>
                <a:latin typeface="Open Sans"/>
                <a:ea typeface="Open Sans"/>
                <a:cs typeface="Open Sans"/>
                <a:sym typeface="Open Sans"/>
              </a:rPr>
              <a:t>côté</a:t>
            </a:r>
            <a:r>
              <a:rPr lang="en-US" sz="2475" dirty="0">
                <a:solidFill>
                  <a:srgbClr val="FFFFFF"/>
                </a:solidFill>
                <a:latin typeface="Open Sans"/>
                <a:ea typeface="Open Sans"/>
                <a:cs typeface="Open Sans"/>
                <a:sym typeface="Open Sans"/>
              </a:rPr>
              <a:t>. </a:t>
            </a:r>
            <a:r>
              <a:rPr lang="fr-FR" sz="2475" dirty="0">
                <a:solidFill>
                  <a:srgbClr val="FFFFFF"/>
                </a:solidFill>
                <a:latin typeface="Open Sans"/>
                <a:ea typeface="Open Sans"/>
                <a:cs typeface="Open Sans"/>
                <a:sym typeface="Open Sans"/>
              </a:rPr>
              <a:t>Ces combinaisons ont permis d’étirer la défense adverse et de créer des espaces dans la surface.</a:t>
            </a:r>
            <a:r>
              <a:rPr lang="en-US" sz="2475" dirty="0">
                <a:solidFill>
                  <a:srgbClr val="FFFFFF"/>
                </a:solidFill>
                <a:latin typeface="Open Sans"/>
                <a:ea typeface="Open Sans"/>
                <a:cs typeface="Open Sans"/>
                <a:sym typeface="Open Sans"/>
              </a:rPr>
              <a:t>. En observant les </a:t>
            </a:r>
            <a:r>
              <a:rPr lang="en-US" sz="2475" dirty="0" err="1">
                <a:solidFill>
                  <a:srgbClr val="FFFFFF"/>
                </a:solidFill>
                <a:latin typeface="Open Sans"/>
                <a:ea typeface="Open Sans"/>
                <a:cs typeface="Open Sans"/>
                <a:sym typeface="Open Sans"/>
              </a:rPr>
              <a:t>contrastes</a:t>
            </a:r>
            <a:r>
              <a:rPr lang="en-US" sz="2475" dirty="0">
                <a:solidFill>
                  <a:srgbClr val="FFFFFF"/>
                </a:solidFill>
                <a:latin typeface="Open Sans"/>
                <a:ea typeface="Open Sans"/>
                <a:cs typeface="Open Sans"/>
                <a:sym typeface="Open Sans"/>
              </a:rPr>
              <a:t> de bleu, on remarque que leur jeu </a:t>
            </a:r>
            <a:r>
              <a:rPr lang="en-US" sz="2475" dirty="0" err="1">
                <a:solidFill>
                  <a:srgbClr val="FFFFFF"/>
                </a:solidFill>
                <a:latin typeface="Open Sans"/>
                <a:ea typeface="Open Sans"/>
                <a:cs typeface="Open Sans"/>
                <a:sym typeface="Open Sans"/>
              </a:rPr>
              <a:t>était</a:t>
            </a:r>
            <a:r>
              <a:rPr lang="en-US" sz="2475" dirty="0">
                <a:solidFill>
                  <a:srgbClr val="FFFFFF"/>
                </a:solidFill>
                <a:latin typeface="Open Sans"/>
                <a:ea typeface="Open Sans"/>
                <a:cs typeface="Open Sans"/>
                <a:sym typeface="Open Sans"/>
              </a:rPr>
              <a:t> plus </a:t>
            </a:r>
            <a:r>
              <a:rPr lang="en-US" sz="2475" dirty="0" err="1">
                <a:solidFill>
                  <a:srgbClr val="FFFFFF"/>
                </a:solidFill>
                <a:latin typeface="Open Sans"/>
                <a:ea typeface="Open Sans"/>
                <a:cs typeface="Open Sans"/>
                <a:sym typeface="Open Sans"/>
              </a:rPr>
              <a:t>reculé</a:t>
            </a:r>
            <a:r>
              <a:rPr lang="en-US" sz="2475" dirty="0">
                <a:solidFill>
                  <a:srgbClr val="FFFFFF"/>
                </a:solidFill>
                <a:latin typeface="Open Sans"/>
                <a:ea typeface="Open Sans"/>
                <a:cs typeface="Open Sans"/>
                <a:sym typeface="Open Sans"/>
              </a:rPr>
              <a:t> </a:t>
            </a:r>
            <a:r>
              <a:rPr lang="en-US" sz="2475" dirty="0" err="1">
                <a:solidFill>
                  <a:srgbClr val="FFFFFF"/>
                </a:solidFill>
                <a:latin typeface="Open Sans"/>
                <a:ea typeface="Open Sans"/>
                <a:cs typeface="Open Sans"/>
                <a:sym typeface="Open Sans"/>
              </a:rPr>
              <a:t>qu’en</a:t>
            </a:r>
            <a:r>
              <a:rPr lang="en-US" sz="2475" dirty="0">
                <a:solidFill>
                  <a:srgbClr val="FFFFFF"/>
                </a:solidFill>
                <a:latin typeface="Open Sans"/>
                <a:ea typeface="Open Sans"/>
                <a:cs typeface="Open Sans"/>
                <a:sym typeface="Open Sans"/>
              </a:rPr>
              <a:t> première mi-temps, </a:t>
            </a:r>
            <a:r>
              <a:rPr lang="en-US" sz="2475" dirty="0" err="1">
                <a:solidFill>
                  <a:srgbClr val="FFFFFF"/>
                </a:solidFill>
                <a:latin typeface="Open Sans"/>
                <a:ea typeface="Open Sans"/>
                <a:cs typeface="Open Sans"/>
                <a:sym typeface="Open Sans"/>
              </a:rPr>
              <a:t>traduisant</a:t>
            </a:r>
            <a:r>
              <a:rPr lang="en-US" sz="2475" dirty="0">
                <a:solidFill>
                  <a:srgbClr val="FFFFFF"/>
                </a:solidFill>
                <a:latin typeface="Open Sans"/>
                <a:ea typeface="Open Sans"/>
                <a:cs typeface="Open Sans"/>
                <a:sym typeface="Open Sans"/>
              </a:rPr>
              <a:t> une </a:t>
            </a:r>
            <a:r>
              <a:rPr lang="en-US" sz="2475" dirty="0" err="1">
                <a:solidFill>
                  <a:srgbClr val="FFFFFF"/>
                </a:solidFill>
                <a:latin typeface="Open Sans"/>
                <a:ea typeface="Open Sans"/>
                <a:cs typeface="Open Sans"/>
                <a:sym typeface="Open Sans"/>
              </a:rPr>
              <a:t>volonté</a:t>
            </a:r>
            <a:r>
              <a:rPr lang="en-US" sz="2475" dirty="0">
                <a:solidFill>
                  <a:srgbClr val="FFFFFF"/>
                </a:solidFill>
                <a:latin typeface="Open Sans"/>
                <a:ea typeface="Open Sans"/>
                <a:cs typeface="Open Sans"/>
                <a:sym typeface="Open Sans"/>
              </a:rPr>
              <a:t> de gestion du match. Malgré </a:t>
            </a:r>
            <a:r>
              <a:rPr lang="en-US" sz="2475" dirty="0" err="1">
                <a:solidFill>
                  <a:srgbClr val="FFFFFF"/>
                </a:solidFill>
                <a:latin typeface="Open Sans"/>
                <a:ea typeface="Open Sans"/>
                <a:cs typeface="Open Sans"/>
                <a:sym typeface="Open Sans"/>
              </a:rPr>
              <a:t>cette</a:t>
            </a:r>
            <a:r>
              <a:rPr lang="en-US" sz="2475" dirty="0">
                <a:solidFill>
                  <a:srgbClr val="FFFFFF"/>
                </a:solidFill>
                <a:latin typeface="Open Sans"/>
                <a:ea typeface="Open Sans"/>
                <a:cs typeface="Open Sans"/>
                <a:sym typeface="Open Sans"/>
              </a:rPr>
              <a:t> position plus </a:t>
            </a:r>
            <a:r>
              <a:rPr lang="en-US" sz="2475" dirty="0" err="1">
                <a:solidFill>
                  <a:srgbClr val="FFFFFF"/>
                </a:solidFill>
                <a:latin typeface="Open Sans"/>
                <a:ea typeface="Open Sans"/>
                <a:cs typeface="Open Sans"/>
                <a:sym typeface="Open Sans"/>
              </a:rPr>
              <a:t>basse</a:t>
            </a:r>
            <a:r>
              <a:rPr lang="en-US" sz="2475" dirty="0">
                <a:solidFill>
                  <a:srgbClr val="FFFFFF"/>
                </a:solidFill>
                <a:latin typeface="Open Sans"/>
                <a:ea typeface="Open Sans"/>
                <a:cs typeface="Open Sans"/>
                <a:sym typeface="Open Sans"/>
              </a:rPr>
              <a:t>, Tottenham a </a:t>
            </a:r>
            <a:r>
              <a:rPr lang="en-US" sz="2475" dirty="0" err="1">
                <a:solidFill>
                  <a:srgbClr val="FFFFFF"/>
                </a:solidFill>
                <a:latin typeface="Open Sans"/>
                <a:ea typeface="Open Sans"/>
                <a:cs typeface="Open Sans"/>
                <a:sym typeface="Open Sans"/>
              </a:rPr>
              <a:t>réussi</a:t>
            </a:r>
            <a:r>
              <a:rPr lang="en-US" sz="2475" dirty="0">
                <a:solidFill>
                  <a:srgbClr val="FFFFFF"/>
                </a:solidFill>
                <a:latin typeface="Open Sans"/>
                <a:ea typeface="Open Sans"/>
                <a:cs typeface="Open Sans"/>
                <a:sym typeface="Open Sans"/>
              </a:rPr>
              <a:t> à marquer deux buts coup sur coup, </a:t>
            </a:r>
            <a:r>
              <a:rPr lang="en-US" sz="2475" dirty="0" err="1">
                <a:solidFill>
                  <a:srgbClr val="FFFFFF"/>
                </a:solidFill>
                <a:latin typeface="Open Sans"/>
                <a:ea typeface="Open Sans"/>
                <a:cs typeface="Open Sans"/>
                <a:sym typeface="Open Sans"/>
              </a:rPr>
              <a:t>avant</a:t>
            </a:r>
            <a:r>
              <a:rPr lang="en-US" sz="2475" dirty="0">
                <a:solidFill>
                  <a:srgbClr val="FFFFFF"/>
                </a:solidFill>
                <a:latin typeface="Open Sans"/>
                <a:ea typeface="Open Sans"/>
                <a:cs typeface="Open Sans"/>
                <a:sym typeface="Open Sans"/>
              </a:rPr>
              <a:t> </a:t>
            </a:r>
            <a:r>
              <a:rPr lang="en-US" sz="2475" dirty="0" err="1">
                <a:solidFill>
                  <a:srgbClr val="FFFFFF"/>
                </a:solidFill>
                <a:latin typeface="Open Sans"/>
                <a:ea typeface="Open Sans"/>
                <a:cs typeface="Open Sans"/>
                <a:sym typeface="Open Sans"/>
              </a:rPr>
              <a:t>d’adopter</a:t>
            </a:r>
            <a:r>
              <a:rPr lang="en-US" sz="2475" dirty="0">
                <a:solidFill>
                  <a:srgbClr val="FFFFFF"/>
                </a:solidFill>
                <a:latin typeface="Open Sans"/>
                <a:ea typeface="Open Sans"/>
                <a:cs typeface="Open Sans"/>
                <a:sym typeface="Open Sans"/>
              </a:rPr>
              <a:t> une posture </a:t>
            </a:r>
            <a:r>
              <a:rPr lang="en-US" sz="2475" dirty="0" err="1">
                <a:solidFill>
                  <a:srgbClr val="FFFFFF"/>
                </a:solidFill>
                <a:latin typeface="Open Sans"/>
                <a:ea typeface="Open Sans"/>
                <a:cs typeface="Open Sans"/>
                <a:sym typeface="Open Sans"/>
              </a:rPr>
              <a:t>davantage</a:t>
            </a:r>
            <a:r>
              <a:rPr lang="en-US" sz="2475" dirty="0">
                <a:solidFill>
                  <a:srgbClr val="FFFFFF"/>
                </a:solidFill>
                <a:latin typeface="Open Sans"/>
                <a:ea typeface="Open Sans"/>
                <a:cs typeface="Open Sans"/>
                <a:sym typeface="Open Sans"/>
              </a:rPr>
              <a:t> </a:t>
            </a:r>
            <a:r>
              <a:rPr lang="en-US" sz="2475" dirty="0" err="1">
                <a:solidFill>
                  <a:srgbClr val="FFFFFF"/>
                </a:solidFill>
                <a:latin typeface="Open Sans"/>
                <a:ea typeface="Open Sans"/>
                <a:cs typeface="Open Sans"/>
                <a:sym typeface="Open Sans"/>
              </a:rPr>
              <a:t>défensive</a:t>
            </a:r>
            <a:r>
              <a:rPr lang="en-US" sz="2475" dirty="0">
                <a:solidFill>
                  <a:srgbClr val="FFFFFF"/>
                </a:solidFill>
                <a:latin typeface="Open Sans"/>
                <a:ea typeface="Open Sans"/>
                <a:cs typeface="Open Sans"/>
                <a:sym typeface="Open Sans"/>
              </a:rPr>
              <a:t> pour </a:t>
            </a:r>
            <a:r>
              <a:rPr lang="en-US" sz="2475" dirty="0" err="1">
                <a:solidFill>
                  <a:srgbClr val="FFFFFF"/>
                </a:solidFill>
                <a:latin typeface="Open Sans"/>
                <a:ea typeface="Open Sans"/>
                <a:cs typeface="Open Sans"/>
                <a:sym typeface="Open Sans"/>
              </a:rPr>
              <a:t>préserver</a:t>
            </a:r>
            <a:r>
              <a:rPr lang="en-US" sz="2475" dirty="0">
                <a:solidFill>
                  <a:srgbClr val="FFFFFF"/>
                </a:solidFill>
                <a:latin typeface="Open Sans"/>
                <a:ea typeface="Open Sans"/>
                <a:cs typeface="Open Sans"/>
                <a:sym typeface="Open Sans"/>
              </a:rPr>
              <a:t> son </a:t>
            </a:r>
            <a:r>
              <a:rPr lang="en-US" sz="2475" dirty="0" err="1">
                <a:solidFill>
                  <a:srgbClr val="FFFFFF"/>
                </a:solidFill>
                <a:latin typeface="Open Sans"/>
                <a:ea typeface="Open Sans"/>
                <a:cs typeface="Open Sans"/>
                <a:sym typeface="Open Sans"/>
              </a:rPr>
              <a:t>avantage</a:t>
            </a:r>
            <a:r>
              <a:rPr lang="en-US" sz="2475" dirty="0">
                <a:solidFill>
                  <a:srgbClr val="FFFFFF"/>
                </a:solidFill>
                <a:latin typeface="Open Sans"/>
                <a:ea typeface="Open Sans"/>
                <a:cs typeface="Open Sans"/>
                <a:sym typeface="Open Sans"/>
              </a:rPr>
              <a:t>.</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11</a:t>
            </a:r>
          </a:p>
        </p:txBody>
      </p:sp>
      <p:sp>
        <p:nvSpPr>
          <p:cNvPr id="8" name="TextBox 8"/>
          <p:cNvSpPr txBox="1"/>
          <p:nvPr/>
        </p:nvSpPr>
        <p:spPr>
          <a:xfrm>
            <a:off x="197030" y="374184"/>
            <a:ext cx="17768670" cy="442067"/>
          </a:xfrm>
          <a:prstGeom prst="rect">
            <a:avLst/>
          </a:prstGeom>
        </p:spPr>
        <p:txBody>
          <a:bodyPr lIns="0" tIns="0" rIns="0" bIns="0" rtlCol="0" anchor="t">
            <a:spAutoFit/>
          </a:bodyPr>
          <a:lstStyle/>
          <a:p>
            <a:pPr algn="ctr">
              <a:lnSpc>
                <a:spcPts val="2977"/>
              </a:lnSpc>
              <a:spcBef>
                <a:spcPct val="0"/>
              </a:spcBef>
            </a:pPr>
            <a:r>
              <a:rPr lang="en-US" sz="2757">
                <a:solidFill>
                  <a:srgbClr val="FFFFFF"/>
                </a:solidFill>
                <a:latin typeface="Times New Roman"/>
                <a:ea typeface="Times New Roman"/>
                <a:cs typeface="Times New Roman"/>
                <a:sym typeface="Times New Roman"/>
              </a:rPr>
              <a:t>CONTEXTE / STATISTIQUES / </a:t>
            </a:r>
            <a:r>
              <a:rPr lang="en-US" sz="2757">
                <a:solidFill>
                  <a:srgbClr val="004AAD"/>
                </a:solidFill>
                <a:latin typeface="Times New Roman"/>
                <a:ea typeface="Times New Roman"/>
                <a:cs typeface="Times New Roman"/>
                <a:sym typeface="Times New Roman"/>
              </a:rPr>
              <a:t>TOTTENHAM </a:t>
            </a:r>
            <a:r>
              <a:rPr lang="en-US" sz="2757">
                <a:solidFill>
                  <a:srgbClr val="FFFFFF"/>
                </a:solidFill>
                <a:latin typeface="Times New Roman"/>
                <a:ea typeface="Times New Roman"/>
                <a:cs typeface="Times New Roman"/>
                <a:sym typeface="Times New Roman"/>
              </a:rPr>
              <a:t>/         </a:t>
            </a:r>
            <a:r>
              <a:rPr lang="en-US" sz="2757" b="1" u="sng">
                <a:solidFill>
                  <a:srgbClr val="CF1B1B"/>
                </a:solidFill>
                <a:latin typeface="Times New Roman Bold"/>
                <a:ea typeface="Times New Roman Bold"/>
                <a:cs typeface="Times New Roman Bold"/>
                <a:sym typeface="Times New Roman Bold"/>
              </a:rPr>
              <a:t>ARSENAL  </a:t>
            </a:r>
            <a:r>
              <a:rPr lang="en-US" sz="2757" b="1">
                <a:solidFill>
                  <a:srgbClr val="CF1B1B"/>
                </a:solidFill>
                <a:latin typeface="Times New Roman Bold"/>
                <a:ea typeface="Times New Roman Bold"/>
                <a:cs typeface="Times New Roman Bold"/>
                <a:sym typeface="Times New Roman Bold"/>
              </a:rPr>
              <a:t>       </a:t>
            </a:r>
            <a:r>
              <a:rPr lang="en-US" sz="2757" b="1" u="sng">
                <a:solidFill>
                  <a:srgbClr val="CF1B1B"/>
                </a:solidFill>
                <a:latin typeface="Times New Roman Bold"/>
                <a:ea typeface="Times New Roman Bold"/>
                <a:cs typeface="Times New Roman Bold"/>
                <a:sym typeface="Times New Roman Bold"/>
              </a:rPr>
              <a:t> </a:t>
            </a:r>
            <a:r>
              <a:rPr lang="en-US" sz="2757">
                <a:solidFill>
                  <a:srgbClr val="FFFFFF"/>
                </a:solidFill>
                <a:latin typeface="Times New Roman"/>
                <a:ea typeface="Times New Roman"/>
                <a:cs typeface="Times New Roman"/>
                <a:sym typeface="Times New Roman"/>
              </a:rPr>
              <a:t>/</a:t>
            </a:r>
            <a:r>
              <a:rPr lang="en-US" sz="2757">
                <a:solidFill>
                  <a:srgbClr val="FFDE59"/>
                </a:solidFill>
                <a:latin typeface="Times New Roman"/>
                <a:ea typeface="Times New Roman"/>
                <a:cs typeface="Times New Roman"/>
                <a:sym typeface="Times New Roman"/>
              </a:rPr>
              <a:t> JOUEURS STARS</a:t>
            </a:r>
            <a:r>
              <a:rPr lang="en-US" sz="27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97030" y="2785560"/>
            <a:ext cx="9256840" cy="6472740"/>
          </a:xfrm>
          <a:custGeom>
            <a:avLst/>
            <a:gdLst/>
            <a:ahLst/>
            <a:cxnLst/>
            <a:rect l="l" t="t" r="r" b="b"/>
            <a:pathLst>
              <a:path w="9256840" h="6472740">
                <a:moveTo>
                  <a:pt x="0" y="0"/>
                </a:moveTo>
                <a:lnTo>
                  <a:pt x="9256839" y="0"/>
                </a:lnTo>
                <a:lnTo>
                  <a:pt x="9256839" y="6472740"/>
                </a:lnTo>
                <a:lnTo>
                  <a:pt x="0" y="6472740"/>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4180385" y="1309716"/>
            <a:ext cx="11128855" cy="865252"/>
          </a:xfrm>
          <a:prstGeom prst="rect">
            <a:avLst/>
          </a:prstGeom>
        </p:spPr>
        <p:txBody>
          <a:bodyPr lIns="0" tIns="0" rIns="0" bIns="0" rtlCol="0" anchor="t">
            <a:spAutoFit/>
          </a:bodyPr>
          <a:lstStyle/>
          <a:p>
            <a:pPr algn="l">
              <a:lnSpc>
                <a:spcPts val="5292"/>
              </a:lnSpc>
            </a:pPr>
            <a:r>
              <a:rPr lang="en-US" sz="4900" b="1" i="1">
                <a:solidFill>
                  <a:srgbClr val="004AAD"/>
                </a:solidFill>
                <a:latin typeface="Jaturat Bold Italics"/>
                <a:ea typeface="Jaturat Bold Italics"/>
                <a:cs typeface="Jaturat Bold Italics"/>
                <a:sym typeface="Jaturat Bold Italics"/>
              </a:rPr>
              <a:t>ANALYSE DU JEU DE TOTTENHAM</a:t>
            </a:r>
          </a:p>
        </p:txBody>
      </p:sp>
      <p:sp>
        <p:nvSpPr>
          <p:cNvPr id="5" name="TextBox 5"/>
          <p:cNvSpPr txBox="1"/>
          <p:nvPr/>
        </p:nvSpPr>
        <p:spPr>
          <a:xfrm>
            <a:off x="9988185" y="3379695"/>
            <a:ext cx="7977514" cy="5227320"/>
          </a:xfrm>
          <a:prstGeom prst="rect">
            <a:avLst/>
          </a:prstGeom>
        </p:spPr>
        <p:txBody>
          <a:bodyPr lIns="0" tIns="0" rIns="0" bIns="0" rtlCol="0" anchor="t">
            <a:spAutoFit/>
          </a:bodyPr>
          <a:lstStyle/>
          <a:p>
            <a:pPr algn="just">
              <a:lnSpc>
                <a:spcPts val="3780"/>
              </a:lnSpc>
            </a:pPr>
            <a:r>
              <a:rPr lang="en-US" sz="2700" dirty="0">
                <a:solidFill>
                  <a:srgbClr val="FFFFFF"/>
                </a:solidFill>
                <a:latin typeface="Open Sans"/>
                <a:ea typeface="Open Sans"/>
                <a:cs typeface="Open Sans"/>
                <a:sym typeface="Open Sans"/>
              </a:rPr>
              <a:t>Tout au long du match, Tottenham montre une orientation </a:t>
            </a:r>
            <a:r>
              <a:rPr lang="en-US" sz="2700" dirty="0" err="1">
                <a:solidFill>
                  <a:srgbClr val="FFFFFF"/>
                </a:solidFill>
                <a:latin typeface="Open Sans"/>
                <a:ea typeface="Open Sans"/>
                <a:cs typeface="Open Sans"/>
                <a:sym typeface="Open Sans"/>
              </a:rPr>
              <a:t>marquée</a:t>
            </a:r>
            <a:r>
              <a:rPr lang="en-US" sz="2700" dirty="0">
                <a:solidFill>
                  <a:srgbClr val="FFFFFF"/>
                </a:solidFill>
                <a:latin typeface="Open Sans"/>
                <a:ea typeface="Open Sans"/>
                <a:cs typeface="Open Sans"/>
                <a:sym typeface="Open Sans"/>
              </a:rPr>
              <a:t> vers l'axe, </a:t>
            </a:r>
            <a:r>
              <a:rPr lang="en-US" sz="2700" dirty="0" err="1">
                <a:solidFill>
                  <a:srgbClr val="FFFFFF"/>
                </a:solidFill>
                <a:latin typeface="Open Sans"/>
                <a:ea typeface="Open Sans"/>
                <a:cs typeface="Open Sans"/>
                <a:sym typeface="Open Sans"/>
              </a:rPr>
              <a:t>notamment</a:t>
            </a:r>
            <a:r>
              <a:rPr lang="en-US" sz="2700" dirty="0">
                <a:solidFill>
                  <a:srgbClr val="FFFFFF"/>
                </a:solidFill>
                <a:latin typeface="Open Sans"/>
                <a:ea typeface="Open Sans"/>
                <a:cs typeface="Open Sans"/>
                <a:sym typeface="Open Sans"/>
              </a:rPr>
              <a:t> dans les zones </a:t>
            </a:r>
            <a:r>
              <a:rPr lang="en-US" sz="2700" dirty="0" err="1">
                <a:solidFill>
                  <a:srgbClr val="FFFFFF"/>
                </a:solidFill>
                <a:latin typeface="Open Sans"/>
                <a:ea typeface="Open Sans"/>
                <a:cs typeface="Open Sans"/>
                <a:sym typeface="Open Sans"/>
              </a:rPr>
              <a:t>avancées</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traduisant</a:t>
            </a:r>
            <a:r>
              <a:rPr lang="en-US" sz="2700" dirty="0">
                <a:solidFill>
                  <a:srgbClr val="FFFFFF"/>
                </a:solidFill>
                <a:latin typeface="Open Sans"/>
                <a:ea typeface="Open Sans"/>
                <a:cs typeface="Open Sans"/>
                <a:sym typeface="Open Sans"/>
              </a:rPr>
              <a:t> une </a:t>
            </a:r>
            <a:r>
              <a:rPr lang="en-US" sz="2700" dirty="0" err="1">
                <a:solidFill>
                  <a:srgbClr val="FFFFFF"/>
                </a:solidFill>
                <a:latin typeface="Open Sans"/>
                <a:ea typeface="Open Sans"/>
                <a:cs typeface="Open Sans"/>
                <a:sym typeface="Open Sans"/>
              </a:rPr>
              <a:t>volonté</a:t>
            </a:r>
            <a:r>
              <a:rPr lang="en-US" sz="2700" dirty="0">
                <a:solidFill>
                  <a:srgbClr val="FFFFFF"/>
                </a:solidFill>
                <a:latin typeface="Open Sans"/>
                <a:ea typeface="Open Sans"/>
                <a:cs typeface="Open Sans"/>
                <a:sym typeface="Open Sans"/>
              </a:rPr>
              <a:t> de </a:t>
            </a:r>
            <a:r>
              <a:rPr lang="en-US" sz="2700" dirty="0" err="1">
                <a:solidFill>
                  <a:srgbClr val="FFFFFF"/>
                </a:solidFill>
                <a:latin typeface="Open Sans"/>
                <a:ea typeface="Open Sans"/>
                <a:cs typeface="Open Sans"/>
                <a:sym typeface="Open Sans"/>
              </a:rPr>
              <a:t>progresser</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directement</a:t>
            </a:r>
            <a:r>
              <a:rPr lang="en-US" sz="2700" dirty="0">
                <a:solidFill>
                  <a:srgbClr val="FFFFFF"/>
                </a:solidFill>
                <a:latin typeface="Open Sans"/>
                <a:ea typeface="Open Sans"/>
                <a:cs typeface="Open Sans"/>
                <a:sym typeface="Open Sans"/>
              </a:rPr>
              <a:t> vers le but adverse. Tottenham </a:t>
            </a:r>
            <a:r>
              <a:rPr lang="en-US" sz="2700" dirty="0" err="1">
                <a:solidFill>
                  <a:srgbClr val="FFFFFF"/>
                </a:solidFill>
                <a:latin typeface="Open Sans"/>
                <a:ea typeface="Open Sans"/>
                <a:cs typeface="Open Sans"/>
                <a:sym typeface="Open Sans"/>
              </a:rPr>
              <a:t>utilise</a:t>
            </a:r>
            <a:r>
              <a:rPr lang="en-US" sz="2700" dirty="0">
                <a:solidFill>
                  <a:srgbClr val="FFFFFF"/>
                </a:solidFill>
                <a:latin typeface="Open Sans"/>
                <a:ea typeface="Open Sans"/>
                <a:cs typeface="Open Sans"/>
                <a:sym typeface="Open Sans"/>
              </a:rPr>
              <a:t> aussi les ailes </a:t>
            </a:r>
            <a:r>
              <a:rPr lang="en-US" sz="2700" dirty="0" err="1">
                <a:solidFill>
                  <a:srgbClr val="FFFFFF"/>
                </a:solidFill>
                <a:latin typeface="Open Sans"/>
                <a:ea typeface="Open Sans"/>
                <a:cs typeface="Open Sans"/>
                <a:sym typeface="Open Sans"/>
              </a:rPr>
              <a:t>afin</a:t>
            </a:r>
            <a:r>
              <a:rPr lang="en-US" sz="2700" dirty="0">
                <a:solidFill>
                  <a:srgbClr val="FFFFFF"/>
                </a:solidFill>
                <a:latin typeface="Open Sans"/>
                <a:ea typeface="Open Sans"/>
                <a:cs typeface="Open Sans"/>
                <a:sym typeface="Open Sans"/>
              </a:rPr>
              <a:t> de créer des espaces dans l’axe. Les zones </a:t>
            </a:r>
            <a:r>
              <a:rPr lang="en-US" sz="2700" dirty="0" err="1">
                <a:solidFill>
                  <a:srgbClr val="FFFFFF"/>
                </a:solidFill>
                <a:latin typeface="Open Sans"/>
                <a:ea typeface="Open Sans"/>
                <a:cs typeface="Open Sans"/>
                <a:sym typeface="Open Sans"/>
              </a:rPr>
              <a:t>sombres</a:t>
            </a:r>
            <a:r>
              <a:rPr lang="en-US" sz="2700" dirty="0">
                <a:solidFill>
                  <a:srgbClr val="FFFFFF"/>
                </a:solidFill>
                <a:latin typeface="Open Sans"/>
                <a:ea typeface="Open Sans"/>
                <a:cs typeface="Open Sans"/>
                <a:sym typeface="Open Sans"/>
              </a:rPr>
              <a:t> au </a:t>
            </a:r>
            <a:r>
              <a:rPr lang="en-US" sz="2700" dirty="0" err="1">
                <a:solidFill>
                  <a:srgbClr val="FFFFFF"/>
                </a:solidFill>
                <a:latin typeface="Open Sans"/>
                <a:ea typeface="Open Sans"/>
                <a:cs typeface="Open Sans"/>
                <a:sym typeface="Open Sans"/>
              </a:rPr>
              <a:t>centre</a:t>
            </a:r>
            <a:r>
              <a:rPr lang="en-US" sz="2700" dirty="0">
                <a:solidFill>
                  <a:srgbClr val="FFFFFF"/>
                </a:solidFill>
                <a:latin typeface="Open Sans"/>
                <a:ea typeface="Open Sans"/>
                <a:cs typeface="Open Sans"/>
                <a:sym typeface="Open Sans"/>
              </a:rPr>
              <a:t> et à gauche </a:t>
            </a:r>
            <a:r>
              <a:rPr lang="en-US" sz="2700" dirty="0" err="1">
                <a:solidFill>
                  <a:srgbClr val="FFFFFF"/>
                </a:solidFill>
                <a:latin typeface="Open Sans"/>
                <a:ea typeface="Open Sans"/>
                <a:cs typeface="Open Sans"/>
                <a:sym typeface="Open Sans"/>
              </a:rPr>
              <a:t>indiquent</a:t>
            </a:r>
            <a:r>
              <a:rPr lang="en-US" sz="2700" dirty="0">
                <a:solidFill>
                  <a:srgbClr val="FFFFFF"/>
                </a:solidFill>
                <a:latin typeface="Open Sans"/>
                <a:ea typeface="Open Sans"/>
                <a:cs typeface="Open Sans"/>
                <a:sym typeface="Open Sans"/>
              </a:rPr>
              <a:t> une forte </a:t>
            </a:r>
            <a:r>
              <a:rPr lang="en-US" sz="2700" dirty="0" err="1">
                <a:solidFill>
                  <a:srgbClr val="FFFFFF"/>
                </a:solidFill>
                <a:latin typeface="Open Sans"/>
                <a:ea typeface="Open Sans"/>
                <a:cs typeface="Open Sans"/>
                <a:sym typeface="Open Sans"/>
              </a:rPr>
              <a:t>activité</a:t>
            </a:r>
            <a:r>
              <a:rPr lang="en-US" sz="2700" dirty="0">
                <a:solidFill>
                  <a:srgbClr val="FFFFFF"/>
                </a:solidFill>
                <a:latin typeface="Open Sans"/>
                <a:ea typeface="Open Sans"/>
                <a:cs typeface="Open Sans"/>
                <a:sym typeface="Open Sans"/>
              </a:rPr>
              <a:t> dans ces </a:t>
            </a:r>
            <a:r>
              <a:rPr lang="en-US" sz="2700" dirty="0" err="1">
                <a:solidFill>
                  <a:srgbClr val="FFFFFF"/>
                </a:solidFill>
                <a:latin typeface="Open Sans"/>
                <a:ea typeface="Open Sans"/>
                <a:cs typeface="Open Sans"/>
                <a:sym typeface="Open Sans"/>
              </a:rPr>
              <a:t>secteurs</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Cette</a:t>
            </a:r>
            <a:r>
              <a:rPr lang="en-US" sz="2700" dirty="0">
                <a:solidFill>
                  <a:srgbClr val="FFFFFF"/>
                </a:solidFill>
                <a:latin typeface="Open Sans"/>
                <a:ea typeface="Open Sans"/>
                <a:cs typeface="Open Sans"/>
                <a:sym typeface="Open Sans"/>
              </a:rPr>
              <a:t> configuration </a:t>
            </a:r>
            <a:r>
              <a:rPr lang="en-US" sz="2700" dirty="0" err="1">
                <a:solidFill>
                  <a:srgbClr val="FFFFFF"/>
                </a:solidFill>
                <a:latin typeface="Open Sans"/>
                <a:ea typeface="Open Sans"/>
                <a:cs typeface="Open Sans"/>
                <a:sym typeface="Open Sans"/>
              </a:rPr>
              <a:t>illustre</a:t>
            </a:r>
            <a:r>
              <a:rPr lang="en-US" sz="2700" dirty="0">
                <a:solidFill>
                  <a:srgbClr val="FFFFFF"/>
                </a:solidFill>
                <a:latin typeface="Open Sans"/>
                <a:ea typeface="Open Sans"/>
                <a:cs typeface="Open Sans"/>
                <a:sym typeface="Open Sans"/>
              </a:rPr>
              <a:t> un jeu vertical et direct, </a:t>
            </a:r>
            <a:r>
              <a:rPr lang="en-US" sz="2700" dirty="0" err="1">
                <a:solidFill>
                  <a:srgbClr val="FFFFFF"/>
                </a:solidFill>
                <a:latin typeface="Open Sans"/>
                <a:ea typeface="Open Sans"/>
                <a:cs typeface="Open Sans"/>
                <a:sym typeface="Open Sans"/>
              </a:rPr>
              <a:t>combiné</a:t>
            </a:r>
            <a:r>
              <a:rPr lang="en-US" sz="2700" dirty="0">
                <a:solidFill>
                  <a:srgbClr val="FFFFFF"/>
                </a:solidFill>
                <a:latin typeface="Open Sans"/>
                <a:ea typeface="Open Sans"/>
                <a:cs typeface="Open Sans"/>
                <a:sym typeface="Open Sans"/>
              </a:rPr>
              <a:t> à une occupation </a:t>
            </a:r>
            <a:r>
              <a:rPr lang="en-US" sz="2700" dirty="0" err="1">
                <a:solidFill>
                  <a:srgbClr val="FFFFFF"/>
                </a:solidFill>
                <a:latin typeface="Open Sans"/>
                <a:ea typeface="Open Sans"/>
                <a:cs typeface="Open Sans"/>
                <a:sym typeface="Open Sans"/>
              </a:rPr>
              <a:t>stratégique</a:t>
            </a:r>
            <a:r>
              <a:rPr lang="en-US" sz="2700" dirty="0">
                <a:solidFill>
                  <a:srgbClr val="FFFFFF"/>
                </a:solidFill>
                <a:latin typeface="Open Sans"/>
                <a:ea typeface="Open Sans"/>
                <a:cs typeface="Open Sans"/>
                <a:sym typeface="Open Sans"/>
              </a:rPr>
              <a:t> des ailes pour maintenir une pression </a:t>
            </a:r>
            <a:r>
              <a:rPr lang="en-US" sz="2700" dirty="0" err="1">
                <a:solidFill>
                  <a:srgbClr val="FFFFFF"/>
                </a:solidFill>
                <a:latin typeface="Open Sans"/>
                <a:ea typeface="Open Sans"/>
                <a:cs typeface="Open Sans"/>
                <a:sym typeface="Open Sans"/>
              </a:rPr>
              <a:t>constante</a:t>
            </a:r>
            <a:r>
              <a:rPr lang="en-US" sz="2700" dirty="0">
                <a:solidFill>
                  <a:srgbClr val="FFFFFF"/>
                </a:solidFill>
                <a:latin typeface="Open Sans"/>
                <a:ea typeface="Open Sans"/>
                <a:cs typeface="Open Sans"/>
                <a:sym typeface="Open Sans"/>
              </a:rPr>
              <a:t> sur la défense </a:t>
            </a:r>
            <a:r>
              <a:rPr lang="en-US" sz="2700" dirty="0" err="1">
                <a:solidFill>
                  <a:srgbClr val="FFFFFF"/>
                </a:solidFill>
                <a:latin typeface="Open Sans"/>
                <a:ea typeface="Open Sans"/>
                <a:cs typeface="Open Sans"/>
                <a:sym typeface="Open Sans"/>
              </a:rPr>
              <a:t>d'Arsenal</a:t>
            </a:r>
            <a:r>
              <a:rPr lang="en-US" sz="2700" dirty="0">
                <a:solidFill>
                  <a:srgbClr val="FFFFFF"/>
                </a:solidFill>
                <a:latin typeface="Open Sans"/>
                <a:ea typeface="Open Sans"/>
                <a:cs typeface="Open Sans"/>
                <a:sym typeface="Open Sans"/>
              </a:rPr>
              <a:t>.</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
        <p:nvSpPr>
          <p:cNvPr id="7" name="TextBox 7"/>
          <p:cNvSpPr txBox="1"/>
          <p:nvPr/>
        </p:nvSpPr>
        <p:spPr>
          <a:xfrm>
            <a:off x="197030" y="374184"/>
            <a:ext cx="17768670" cy="442067"/>
          </a:xfrm>
          <a:prstGeom prst="rect">
            <a:avLst/>
          </a:prstGeom>
        </p:spPr>
        <p:txBody>
          <a:bodyPr lIns="0" tIns="0" rIns="0" bIns="0" rtlCol="0" anchor="t">
            <a:spAutoFit/>
          </a:bodyPr>
          <a:lstStyle/>
          <a:p>
            <a:pPr algn="ctr">
              <a:lnSpc>
                <a:spcPts val="2977"/>
              </a:lnSpc>
              <a:spcBef>
                <a:spcPct val="0"/>
              </a:spcBef>
            </a:pPr>
            <a:r>
              <a:rPr lang="en-US" sz="2757">
                <a:solidFill>
                  <a:srgbClr val="FFFFFF"/>
                </a:solidFill>
                <a:latin typeface="Times New Roman"/>
                <a:ea typeface="Times New Roman"/>
                <a:cs typeface="Times New Roman"/>
                <a:sym typeface="Times New Roman"/>
              </a:rPr>
              <a:t>CONTEXTE / STATISTIQUES / </a:t>
            </a:r>
            <a:r>
              <a:rPr lang="en-US" sz="2757">
                <a:solidFill>
                  <a:srgbClr val="004AAD"/>
                </a:solidFill>
                <a:latin typeface="Times New Roman"/>
                <a:ea typeface="Times New Roman"/>
                <a:cs typeface="Times New Roman"/>
                <a:sym typeface="Times New Roman"/>
              </a:rPr>
              <a:t>TOTTENHAM </a:t>
            </a:r>
            <a:r>
              <a:rPr lang="en-US" sz="2757">
                <a:solidFill>
                  <a:srgbClr val="FFFFFF"/>
                </a:solidFill>
                <a:latin typeface="Times New Roman"/>
                <a:ea typeface="Times New Roman"/>
                <a:cs typeface="Times New Roman"/>
                <a:sym typeface="Times New Roman"/>
              </a:rPr>
              <a:t>/         </a:t>
            </a:r>
            <a:r>
              <a:rPr lang="en-US" sz="2757" b="1" u="sng">
                <a:solidFill>
                  <a:srgbClr val="CF1B1B"/>
                </a:solidFill>
                <a:latin typeface="Times New Roman Bold"/>
                <a:ea typeface="Times New Roman Bold"/>
                <a:cs typeface="Times New Roman Bold"/>
                <a:sym typeface="Times New Roman Bold"/>
              </a:rPr>
              <a:t>ARSENAL  </a:t>
            </a:r>
            <a:r>
              <a:rPr lang="en-US" sz="2757" b="1">
                <a:solidFill>
                  <a:srgbClr val="CF1B1B"/>
                </a:solidFill>
                <a:latin typeface="Times New Roman Bold"/>
                <a:ea typeface="Times New Roman Bold"/>
                <a:cs typeface="Times New Roman Bold"/>
                <a:sym typeface="Times New Roman Bold"/>
              </a:rPr>
              <a:t>       </a:t>
            </a:r>
            <a:r>
              <a:rPr lang="en-US" sz="2757" b="1" u="sng">
                <a:solidFill>
                  <a:srgbClr val="CF1B1B"/>
                </a:solidFill>
                <a:latin typeface="Times New Roman Bold"/>
                <a:ea typeface="Times New Roman Bold"/>
                <a:cs typeface="Times New Roman Bold"/>
                <a:sym typeface="Times New Roman Bold"/>
              </a:rPr>
              <a:t> </a:t>
            </a:r>
            <a:r>
              <a:rPr lang="en-US" sz="2757">
                <a:solidFill>
                  <a:srgbClr val="FFFFFF"/>
                </a:solidFill>
                <a:latin typeface="Times New Roman"/>
                <a:ea typeface="Times New Roman"/>
                <a:cs typeface="Times New Roman"/>
                <a:sym typeface="Times New Roman"/>
              </a:rPr>
              <a:t>/</a:t>
            </a:r>
            <a:r>
              <a:rPr lang="en-US" sz="2757">
                <a:solidFill>
                  <a:srgbClr val="FFDE59"/>
                </a:solidFill>
                <a:latin typeface="Times New Roman"/>
                <a:ea typeface="Times New Roman"/>
                <a:cs typeface="Times New Roman"/>
                <a:sym typeface="Times New Roman"/>
              </a:rPr>
              <a:t> JOUEURS STARS</a:t>
            </a:r>
            <a:r>
              <a:rPr lang="en-US" sz="27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590832" y="2661921"/>
            <a:ext cx="8784841" cy="6292142"/>
          </a:xfrm>
          <a:custGeom>
            <a:avLst/>
            <a:gdLst/>
            <a:ahLst/>
            <a:cxnLst/>
            <a:rect l="l" t="t" r="r" b="b"/>
            <a:pathLst>
              <a:path w="8784841" h="6292142">
                <a:moveTo>
                  <a:pt x="0" y="0"/>
                </a:moveTo>
                <a:lnTo>
                  <a:pt x="8784841" y="0"/>
                </a:lnTo>
                <a:lnTo>
                  <a:pt x="8784841" y="6292142"/>
                </a:lnTo>
                <a:lnTo>
                  <a:pt x="0" y="6292142"/>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4180385" y="1309716"/>
            <a:ext cx="11128855" cy="865252"/>
          </a:xfrm>
          <a:prstGeom prst="rect">
            <a:avLst/>
          </a:prstGeom>
        </p:spPr>
        <p:txBody>
          <a:bodyPr lIns="0" tIns="0" rIns="0" bIns="0" rtlCol="0" anchor="t">
            <a:spAutoFit/>
          </a:bodyPr>
          <a:lstStyle/>
          <a:p>
            <a:pPr algn="l">
              <a:lnSpc>
                <a:spcPts val="5292"/>
              </a:lnSpc>
            </a:pPr>
            <a:r>
              <a:rPr lang="en-US" sz="4900" b="1" i="1">
                <a:solidFill>
                  <a:srgbClr val="004AAD"/>
                </a:solidFill>
                <a:latin typeface="Jaturat Bold Italics"/>
                <a:ea typeface="Jaturat Bold Italics"/>
                <a:cs typeface="Jaturat Bold Italics"/>
                <a:sym typeface="Jaturat Bold Italics"/>
              </a:rPr>
              <a:t>ANALYSE DU JEU DE TOTTENHAM</a:t>
            </a:r>
          </a:p>
        </p:txBody>
      </p:sp>
      <p:sp>
        <p:nvSpPr>
          <p:cNvPr id="5" name="TextBox 5"/>
          <p:cNvSpPr txBox="1"/>
          <p:nvPr/>
        </p:nvSpPr>
        <p:spPr>
          <a:xfrm>
            <a:off x="9988185" y="2705100"/>
            <a:ext cx="7977514" cy="6179820"/>
          </a:xfrm>
          <a:prstGeom prst="rect">
            <a:avLst/>
          </a:prstGeom>
        </p:spPr>
        <p:txBody>
          <a:bodyPr lIns="0" tIns="0" rIns="0" bIns="0" rtlCol="0" anchor="t">
            <a:spAutoFit/>
          </a:bodyPr>
          <a:lstStyle/>
          <a:p>
            <a:pPr algn="just">
              <a:lnSpc>
                <a:spcPts val="3780"/>
              </a:lnSpc>
            </a:pPr>
            <a:r>
              <a:rPr lang="en-US" sz="2700" dirty="0">
                <a:solidFill>
                  <a:srgbClr val="FFFFFF"/>
                </a:solidFill>
                <a:latin typeface="Open Sans"/>
                <a:ea typeface="Open Sans"/>
                <a:cs typeface="Open Sans"/>
                <a:sym typeface="Open Sans"/>
              </a:rPr>
              <a:t>Le réseau de passes de Tottenham met en </a:t>
            </a:r>
            <a:r>
              <a:rPr lang="en-US" sz="2700" dirty="0" err="1">
                <a:solidFill>
                  <a:srgbClr val="FFFFFF"/>
                </a:solidFill>
                <a:latin typeface="Open Sans"/>
                <a:ea typeface="Open Sans"/>
                <a:cs typeface="Open Sans"/>
                <a:sym typeface="Open Sans"/>
              </a:rPr>
              <a:t>évidence</a:t>
            </a:r>
            <a:r>
              <a:rPr lang="en-US" sz="2700" dirty="0">
                <a:solidFill>
                  <a:srgbClr val="FFFFFF"/>
                </a:solidFill>
                <a:latin typeface="Open Sans"/>
                <a:ea typeface="Open Sans"/>
                <a:cs typeface="Open Sans"/>
                <a:sym typeface="Open Sans"/>
              </a:rPr>
              <a:t> une construction </a:t>
            </a:r>
            <a:r>
              <a:rPr lang="en-US" sz="2700" dirty="0" err="1">
                <a:solidFill>
                  <a:srgbClr val="FFFFFF"/>
                </a:solidFill>
                <a:latin typeface="Open Sans"/>
                <a:ea typeface="Open Sans"/>
                <a:cs typeface="Open Sans"/>
                <a:sym typeface="Open Sans"/>
              </a:rPr>
              <a:t>axiale</a:t>
            </a:r>
            <a:r>
              <a:rPr lang="en-US" sz="2700" dirty="0">
                <a:solidFill>
                  <a:srgbClr val="FFFFFF"/>
                </a:solidFill>
                <a:latin typeface="Open Sans"/>
                <a:ea typeface="Open Sans"/>
                <a:cs typeface="Open Sans"/>
                <a:sym typeface="Open Sans"/>
              </a:rPr>
              <a:t> solide, avec une forte </a:t>
            </a:r>
            <a:r>
              <a:rPr lang="en-US" sz="2700" dirty="0" err="1">
                <a:solidFill>
                  <a:srgbClr val="FFFFFF"/>
                </a:solidFill>
                <a:latin typeface="Open Sans"/>
                <a:ea typeface="Open Sans"/>
                <a:cs typeface="Open Sans"/>
                <a:sym typeface="Open Sans"/>
              </a:rPr>
              <a:t>connexion</a:t>
            </a:r>
            <a:r>
              <a:rPr lang="en-US" sz="2700" dirty="0">
                <a:solidFill>
                  <a:srgbClr val="FFFFFF"/>
                </a:solidFill>
                <a:latin typeface="Open Sans"/>
                <a:ea typeface="Open Sans"/>
                <a:cs typeface="Open Sans"/>
                <a:sym typeface="Open Sans"/>
              </a:rPr>
              <a:t> entre les milieux de terrain (</a:t>
            </a:r>
            <a:r>
              <a:rPr lang="en-US" sz="2700" dirty="0" err="1">
                <a:solidFill>
                  <a:srgbClr val="FFFFFF"/>
                </a:solidFill>
                <a:latin typeface="Open Sans"/>
                <a:ea typeface="Open Sans"/>
                <a:cs typeface="Open Sans"/>
                <a:sym typeface="Open Sans"/>
              </a:rPr>
              <a:t>notamment</a:t>
            </a:r>
            <a:r>
              <a:rPr lang="en-US" sz="2700" dirty="0">
                <a:solidFill>
                  <a:srgbClr val="FFFFFF"/>
                </a:solidFill>
                <a:latin typeface="Open Sans"/>
                <a:ea typeface="Open Sans"/>
                <a:cs typeface="Open Sans"/>
                <a:sym typeface="Open Sans"/>
              </a:rPr>
              <a:t> les </a:t>
            </a:r>
            <a:r>
              <a:rPr lang="en-US" sz="2700" dirty="0" err="1">
                <a:solidFill>
                  <a:srgbClr val="FFFFFF"/>
                </a:solidFill>
                <a:latin typeface="Open Sans"/>
                <a:ea typeface="Open Sans"/>
                <a:cs typeface="Open Sans"/>
                <a:sym typeface="Open Sans"/>
              </a:rPr>
              <a:t>numéros</a:t>
            </a:r>
            <a:r>
              <a:rPr lang="en-US" sz="2700" dirty="0">
                <a:solidFill>
                  <a:srgbClr val="FFFFFF"/>
                </a:solidFill>
                <a:latin typeface="Open Sans"/>
                <a:ea typeface="Open Sans"/>
                <a:cs typeface="Open Sans"/>
                <a:sym typeface="Open Sans"/>
              </a:rPr>
              <a:t> 23, 10 et 15) et les </a:t>
            </a:r>
            <a:r>
              <a:rPr lang="en-US" sz="2700" dirty="0" err="1">
                <a:solidFill>
                  <a:srgbClr val="FFFFFF"/>
                </a:solidFill>
                <a:latin typeface="Open Sans"/>
                <a:ea typeface="Open Sans"/>
                <a:cs typeface="Open Sans"/>
                <a:sym typeface="Open Sans"/>
              </a:rPr>
              <a:t>attaquants</a:t>
            </a:r>
            <a:r>
              <a:rPr lang="en-US" sz="2700" dirty="0">
                <a:solidFill>
                  <a:srgbClr val="FFFFFF"/>
                </a:solidFill>
                <a:latin typeface="Open Sans"/>
                <a:ea typeface="Open Sans"/>
                <a:cs typeface="Open Sans"/>
                <a:sym typeface="Open Sans"/>
              </a:rPr>
              <a:t>. Les latéraux (</a:t>
            </a:r>
            <a:r>
              <a:rPr lang="en-US" sz="2700" dirty="0" err="1">
                <a:solidFill>
                  <a:srgbClr val="FFFFFF"/>
                </a:solidFill>
                <a:latin typeface="Open Sans"/>
                <a:ea typeface="Open Sans"/>
                <a:cs typeface="Open Sans"/>
                <a:sym typeface="Open Sans"/>
              </a:rPr>
              <a:t>numéros</a:t>
            </a:r>
            <a:r>
              <a:rPr lang="en-US" sz="2700" dirty="0">
                <a:solidFill>
                  <a:srgbClr val="FFFFFF"/>
                </a:solidFill>
                <a:latin typeface="Open Sans"/>
                <a:ea typeface="Open Sans"/>
                <a:cs typeface="Open Sans"/>
                <a:sym typeface="Open Sans"/>
              </a:rPr>
              <a:t> 2 et 3) </a:t>
            </a:r>
            <a:r>
              <a:rPr lang="en-US" sz="2700" dirty="0" err="1">
                <a:solidFill>
                  <a:srgbClr val="FFFFFF"/>
                </a:solidFill>
                <a:latin typeface="Open Sans"/>
                <a:ea typeface="Open Sans"/>
                <a:cs typeface="Open Sans"/>
                <a:sym typeface="Open Sans"/>
              </a:rPr>
              <a:t>sont</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positionnés</a:t>
            </a:r>
            <a:r>
              <a:rPr lang="en-US" sz="2700" dirty="0">
                <a:solidFill>
                  <a:srgbClr val="FFFFFF"/>
                </a:solidFill>
                <a:latin typeface="Open Sans"/>
                <a:ea typeface="Open Sans"/>
                <a:cs typeface="Open Sans"/>
                <a:sym typeface="Open Sans"/>
              </a:rPr>
              <a:t> haut sur le terrain, participant </a:t>
            </a:r>
            <a:r>
              <a:rPr lang="en-US" sz="2700" dirty="0" err="1">
                <a:solidFill>
                  <a:srgbClr val="FFFFFF"/>
                </a:solidFill>
                <a:latin typeface="Open Sans"/>
                <a:ea typeface="Open Sans"/>
                <a:cs typeface="Open Sans"/>
                <a:sym typeface="Open Sans"/>
              </a:rPr>
              <a:t>activement</a:t>
            </a:r>
            <a:r>
              <a:rPr lang="en-US" sz="2700" dirty="0">
                <a:solidFill>
                  <a:srgbClr val="FFFFFF"/>
                </a:solidFill>
                <a:latin typeface="Open Sans"/>
                <a:ea typeface="Open Sans"/>
                <a:cs typeface="Open Sans"/>
                <a:sym typeface="Open Sans"/>
              </a:rPr>
              <a:t> à la progression du jeu et à </a:t>
            </a:r>
            <a:r>
              <a:rPr lang="en-US" sz="2700" dirty="0" err="1">
                <a:solidFill>
                  <a:srgbClr val="FFFFFF"/>
                </a:solidFill>
                <a:latin typeface="Open Sans"/>
                <a:ea typeface="Open Sans"/>
                <a:cs typeface="Open Sans"/>
                <a:sym typeface="Open Sans"/>
              </a:rPr>
              <a:t>l’étirement</a:t>
            </a:r>
            <a:r>
              <a:rPr lang="en-US" sz="2700" dirty="0">
                <a:solidFill>
                  <a:srgbClr val="FFFFFF"/>
                </a:solidFill>
                <a:latin typeface="Open Sans"/>
                <a:ea typeface="Open Sans"/>
                <a:cs typeface="Open Sans"/>
                <a:sym typeface="Open Sans"/>
              </a:rPr>
              <a:t> de la défense adverse. Ce </a:t>
            </a:r>
            <a:r>
              <a:rPr lang="en-US" sz="2700" dirty="0" err="1">
                <a:solidFill>
                  <a:srgbClr val="FFFFFF"/>
                </a:solidFill>
                <a:latin typeface="Open Sans"/>
                <a:ea typeface="Open Sans"/>
                <a:cs typeface="Open Sans"/>
                <a:sym typeface="Open Sans"/>
              </a:rPr>
              <a:t>schéma</a:t>
            </a:r>
            <a:r>
              <a:rPr lang="en-US" sz="2700" dirty="0">
                <a:solidFill>
                  <a:srgbClr val="FFFFFF"/>
                </a:solidFill>
                <a:latin typeface="Open Sans"/>
                <a:ea typeface="Open Sans"/>
                <a:cs typeface="Open Sans"/>
                <a:sym typeface="Open Sans"/>
              </a:rPr>
              <a:t> montre que Tottenham a principalement </a:t>
            </a:r>
            <a:r>
              <a:rPr lang="en-US" sz="2700" dirty="0" err="1">
                <a:solidFill>
                  <a:srgbClr val="FFFFFF"/>
                </a:solidFill>
                <a:latin typeface="Open Sans"/>
                <a:ea typeface="Open Sans"/>
                <a:cs typeface="Open Sans"/>
                <a:sym typeface="Open Sans"/>
              </a:rPr>
              <a:t>utilisé</a:t>
            </a:r>
            <a:r>
              <a:rPr lang="en-US" sz="2700" dirty="0">
                <a:solidFill>
                  <a:srgbClr val="FFFFFF"/>
                </a:solidFill>
                <a:latin typeface="Open Sans"/>
                <a:ea typeface="Open Sans"/>
                <a:cs typeface="Open Sans"/>
                <a:sym typeface="Open Sans"/>
              </a:rPr>
              <a:t> un jeu court et </a:t>
            </a:r>
            <a:r>
              <a:rPr lang="en-US" sz="2700" dirty="0" err="1">
                <a:solidFill>
                  <a:srgbClr val="FFFFFF"/>
                </a:solidFill>
                <a:latin typeface="Open Sans"/>
                <a:ea typeface="Open Sans"/>
                <a:cs typeface="Open Sans"/>
                <a:sym typeface="Open Sans"/>
              </a:rPr>
              <a:t>proche</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afin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d’avoir</a:t>
            </a:r>
            <a:r>
              <a:rPr lang="en-US" sz="2700" dirty="0">
                <a:solidFill>
                  <a:srgbClr val="FFFFFF"/>
                </a:solidFill>
                <a:latin typeface="Open Sans"/>
                <a:ea typeface="Open Sans"/>
                <a:cs typeface="Open Sans"/>
                <a:sym typeface="Open Sans"/>
              </a:rPr>
              <a:t> un bloc compact dans l’axe. </a:t>
            </a:r>
            <a:r>
              <a:rPr lang="en-US" sz="2700" dirty="0" err="1">
                <a:solidFill>
                  <a:srgbClr val="FFFFFF"/>
                </a:solidFill>
                <a:latin typeface="Open Sans"/>
                <a:ea typeface="Open Sans"/>
                <a:cs typeface="Open Sans"/>
                <a:sym typeface="Open Sans"/>
              </a:rPr>
              <a:t>L’utilisation</a:t>
            </a:r>
            <a:r>
              <a:rPr lang="en-US" sz="2700" dirty="0">
                <a:solidFill>
                  <a:srgbClr val="FFFFFF"/>
                </a:solidFill>
                <a:latin typeface="Open Sans"/>
                <a:ea typeface="Open Sans"/>
                <a:cs typeface="Open Sans"/>
                <a:sym typeface="Open Sans"/>
              </a:rPr>
              <a:t> des latéraux </a:t>
            </a:r>
            <a:r>
              <a:rPr lang="en-US" sz="2700" dirty="0" err="1">
                <a:solidFill>
                  <a:srgbClr val="FFFFFF"/>
                </a:solidFill>
                <a:latin typeface="Open Sans"/>
                <a:ea typeface="Open Sans"/>
                <a:cs typeface="Open Sans"/>
                <a:sym typeface="Open Sans"/>
              </a:rPr>
              <a:t>hauts</a:t>
            </a:r>
            <a:r>
              <a:rPr lang="en-US" sz="2700" dirty="0">
                <a:solidFill>
                  <a:srgbClr val="FFFFFF"/>
                </a:solidFill>
                <a:latin typeface="Open Sans"/>
                <a:ea typeface="Open Sans"/>
                <a:cs typeface="Open Sans"/>
                <a:sym typeface="Open Sans"/>
              </a:rPr>
              <a:t> sur le terrain montre une </a:t>
            </a:r>
            <a:r>
              <a:rPr lang="en-US" sz="2700" dirty="0" err="1">
                <a:solidFill>
                  <a:srgbClr val="FFFFFF"/>
                </a:solidFill>
                <a:latin typeface="Open Sans"/>
                <a:ea typeface="Open Sans"/>
                <a:cs typeface="Open Sans"/>
                <a:sym typeface="Open Sans"/>
              </a:rPr>
              <a:t>volonté</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d’étirer</a:t>
            </a:r>
            <a:r>
              <a:rPr lang="en-US" sz="2700" dirty="0">
                <a:solidFill>
                  <a:srgbClr val="FFFFFF"/>
                </a:solidFill>
                <a:latin typeface="Open Sans"/>
                <a:ea typeface="Open Sans"/>
                <a:cs typeface="Open Sans"/>
                <a:sym typeface="Open Sans"/>
              </a:rPr>
              <a:t> la défense adverse.</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13</a:t>
            </a:r>
          </a:p>
        </p:txBody>
      </p:sp>
      <p:sp>
        <p:nvSpPr>
          <p:cNvPr id="7" name="TextBox 7"/>
          <p:cNvSpPr txBox="1"/>
          <p:nvPr/>
        </p:nvSpPr>
        <p:spPr>
          <a:xfrm>
            <a:off x="197030" y="374184"/>
            <a:ext cx="17768670" cy="442067"/>
          </a:xfrm>
          <a:prstGeom prst="rect">
            <a:avLst/>
          </a:prstGeom>
        </p:spPr>
        <p:txBody>
          <a:bodyPr lIns="0" tIns="0" rIns="0" bIns="0" rtlCol="0" anchor="t">
            <a:spAutoFit/>
          </a:bodyPr>
          <a:lstStyle/>
          <a:p>
            <a:pPr algn="ctr">
              <a:lnSpc>
                <a:spcPts val="2977"/>
              </a:lnSpc>
              <a:spcBef>
                <a:spcPct val="0"/>
              </a:spcBef>
            </a:pPr>
            <a:r>
              <a:rPr lang="en-US" sz="2757">
                <a:solidFill>
                  <a:srgbClr val="FFFFFF"/>
                </a:solidFill>
                <a:latin typeface="Times New Roman"/>
                <a:ea typeface="Times New Roman"/>
                <a:cs typeface="Times New Roman"/>
                <a:sym typeface="Times New Roman"/>
              </a:rPr>
              <a:t>CONTEXTE / STATISTIQUES / </a:t>
            </a:r>
            <a:r>
              <a:rPr lang="en-US" sz="2757">
                <a:solidFill>
                  <a:srgbClr val="004AAD"/>
                </a:solidFill>
                <a:latin typeface="Times New Roman"/>
                <a:ea typeface="Times New Roman"/>
                <a:cs typeface="Times New Roman"/>
                <a:sym typeface="Times New Roman"/>
              </a:rPr>
              <a:t>TOTTENHAM </a:t>
            </a:r>
            <a:r>
              <a:rPr lang="en-US" sz="2757">
                <a:solidFill>
                  <a:srgbClr val="FFFFFF"/>
                </a:solidFill>
                <a:latin typeface="Times New Roman"/>
                <a:ea typeface="Times New Roman"/>
                <a:cs typeface="Times New Roman"/>
                <a:sym typeface="Times New Roman"/>
              </a:rPr>
              <a:t>/         </a:t>
            </a:r>
            <a:r>
              <a:rPr lang="en-US" sz="2757" b="1" u="sng">
                <a:solidFill>
                  <a:srgbClr val="CF1B1B"/>
                </a:solidFill>
                <a:latin typeface="Times New Roman Bold"/>
                <a:ea typeface="Times New Roman Bold"/>
                <a:cs typeface="Times New Roman Bold"/>
                <a:sym typeface="Times New Roman Bold"/>
              </a:rPr>
              <a:t>ARSENAL  </a:t>
            </a:r>
            <a:r>
              <a:rPr lang="en-US" sz="2757" b="1">
                <a:solidFill>
                  <a:srgbClr val="CF1B1B"/>
                </a:solidFill>
                <a:latin typeface="Times New Roman Bold"/>
                <a:ea typeface="Times New Roman Bold"/>
                <a:cs typeface="Times New Roman Bold"/>
                <a:sym typeface="Times New Roman Bold"/>
              </a:rPr>
              <a:t>       </a:t>
            </a:r>
            <a:r>
              <a:rPr lang="en-US" sz="2757" b="1" u="sng">
                <a:solidFill>
                  <a:srgbClr val="CF1B1B"/>
                </a:solidFill>
                <a:latin typeface="Times New Roman Bold"/>
                <a:ea typeface="Times New Roman Bold"/>
                <a:cs typeface="Times New Roman Bold"/>
                <a:sym typeface="Times New Roman Bold"/>
              </a:rPr>
              <a:t> </a:t>
            </a:r>
            <a:r>
              <a:rPr lang="en-US" sz="2757">
                <a:solidFill>
                  <a:srgbClr val="FFFFFF"/>
                </a:solidFill>
                <a:latin typeface="Times New Roman"/>
                <a:ea typeface="Times New Roman"/>
                <a:cs typeface="Times New Roman"/>
                <a:sym typeface="Times New Roman"/>
              </a:rPr>
              <a:t>/</a:t>
            </a:r>
            <a:r>
              <a:rPr lang="en-US" sz="2757">
                <a:solidFill>
                  <a:srgbClr val="FFDE59"/>
                </a:solidFill>
                <a:latin typeface="Times New Roman"/>
                <a:ea typeface="Times New Roman"/>
                <a:cs typeface="Times New Roman"/>
                <a:sym typeface="Times New Roman"/>
              </a:rPr>
              <a:t> JOUEURS STARS</a:t>
            </a:r>
            <a:r>
              <a:rPr lang="en-US" sz="27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247382" y="2482173"/>
            <a:ext cx="9239617" cy="7437892"/>
          </a:xfrm>
          <a:custGeom>
            <a:avLst/>
            <a:gdLst/>
            <a:ahLst/>
            <a:cxnLst/>
            <a:rect l="l" t="t" r="r" b="b"/>
            <a:pathLst>
              <a:path w="9239617" h="7437892">
                <a:moveTo>
                  <a:pt x="0" y="0"/>
                </a:moveTo>
                <a:lnTo>
                  <a:pt x="9239617" y="0"/>
                </a:lnTo>
                <a:lnTo>
                  <a:pt x="9239617" y="7437892"/>
                </a:lnTo>
                <a:lnTo>
                  <a:pt x="0" y="7437892"/>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685998" y="1006179"/>
            <a:ext cx="17602002" cy="999744"/>
          </a:xfrm>
          <a:prstGeom prst="rect">
            <a:avLst/>
          </a:prstGeom>
        </p:spPr>
        <p:txBody>
          <a:bodyPr lIns="0" tIns="0" rIns="0" bIns="0" rtlCol="0" anchor="t">
            <a:spAutoFit/>
          </a:bodyPr>
          <a:lstStyle/>
          <a:p>
            <a:pPr algn="l">
              <a:lnSpc>
                <a:spcPts val="6048"/>
              </a:lnSpc>
            </a:pPr>
            <a:r>
              <a:rPr lang="en-US" sz="5600" b="1" i="1">
                <a:solidFill>
                  <a:srgbClr val="004AAD"/>
                </a:solidFill>
                <a:latin typeface="Jaturat Bold Italics"/>
                <a:ea typeface="Jaturat Bold Italics"/>
                <a:cs typeface="Jaturat Bold Italics"/>
                <a:sym typeface="Jaturat Bold Italics"/>
              </a:rPr>
              <a:t>TIRS DE TOTTENHAM</a:t>
            </a:r>
          </a:p>
        </p:txBody>
      </p:sp>
      <p:sp>
        <p:nvSpPr>
          <p:cNvPr id="5" name="TextBox 5"/>
          <p:cNvSpPr txBox="1"/>
          <p:nvPr/>
        </p:nvSpPr>
        <p:spPr>
          <a:xfrm>
            <a:off x="10076432" y="2782697"/>
            <a:ext cx="7690960" cy="6427978"/>
          </a:xfrm>
          <a:prstGeom prst="rect">
            <a:avLst/>
          </a:prstGeom>
        </p:spPr>
        <p:txBody>
          <a:bodyPr lIns="0" tIns="0" rIns="0" bIns="0" rtlCol="0" anchor="t">
            <a:spAutoFit/>
          </a:bodyPr>
          <a:lstStyle/>
          <a:p>
            <a:pPr algn="just">
              <a:lnSpc>
                <a:spcPts val="4200"/>
              </a:lnSpc>
            </a:pPr>
            <a:r>
              <a:rPr lang="en-US" sz="3000" dirty="0">
                <a:solidFill>
                  <a:srgbClr val="FFFFFF"/>
                </a:solidFill>
                <a:latin typeface="Open Sans"/>
                <a:ea typeface="Open Sans"/>
                <a:cs typeface="Open Sans"/>
                <a:sym typeface="Open Sans"/>
              </a:rPr>
              <a:t>Pour confirmer la </a:t>
            </a:r>
            <a:r>
              <a:rPr lang="en-US" sz="3000" dirty="0" err="1">
                <a:solidFill>
                  <a:srgbClr val="FFFFFF"/>
                </a:solidFill>
                <a:latin typeface="Open Sans"/>
                <a:ea typeface="Open Sans"/>
                <a:cs typeface="Open Sans"/>
                <a:sym typeface="Open Sans"/>
              </a:rPr>
              <a:t>volonté</a:t>
            </a:r>
            <a:r>
              <a:rPr lang="en-US" sz="3000" dirty="0">
                <a:solidFill>
                  <a:srgbClr val="FFFFFF"/>
                </a:solidFill>
                <a:latin typeface="Open Sans"/>
                <a:ea typeface="Open Sans"/>
                <a:cs typeface="Open Sans"/>
                <a:sym typeface="Open Sans"/>
              </a:rPr>
              <a:t> offensive de Tottenham, l’équipe a </a:t>
            </a:r>
            <a:r>
              <a:rPr lang="en-US" sz="3000" dirty="0" err="1">
                <a:solidFill>
                  <a:srgbClr val="FFFFFF"/>
                </a:solidFill>
                <a:latin typeface="Open Sans"/>
                <a:ea typeface="Open Sans"/>
                <a:cs typeface="Open Sans"/>
                <a:sym typeface="Open Sans"/>
              </a:rPr>
              <a:t>tenté</a:t>
            </a:r>
            <a:r>
              <a:rPr lang="en-US" sz="3000" dirty="0">
                <a:solidFill>
                  <a:srgbClr val="FFFFFF"/>
                </a:solidFill>
                <a:latin typeface="Open Sans"/>
                <a:ea typeface="Open Sans"/>
                <a:cs typeface="Open Sans"/>
                <a:sym typeface="Open Sans"/>
              </a:rPr>
              <a:t> 25 </a:t>
            </a:r>
            <a:r>
              <a:rPr lang="en-US" sz="3000" dirty="0" err="1">
                <a:solidFill>
                  <a:srgbClr val="FFFFFF"/>
                </a:solidFill>
                <a:latin typeface="Open Sans"/>
                <a:ea typeface="Open Sans"/>
                <a:cs typeface="Open Sans"/>
                <a:sym typeface="Open Sans"/>
              </a:rPr>
              <a:t>tirs</a:t>
            </a:r>
            <a:r>
              <a:rPr lang="en-US" sz="3000" dirty="0">
                <a:solidFill>
                  <a:srgbClr val="FFFFFF"/>
                </a:solidFill>
                <a:latin typeface="Open Sans"/>
                <a:ea typeface="Open Sans"/>
                <a:cs typeface="Open Sans"/>
                <a:sym typeface="Open Sans"/>
              </a:rPr>
              <a:t> au </a:t>
            </a:r>
            <a:r>
              <a:rPr lang="en-US" sz="3000" dirty="0" err="1">
                <a:solidFill>
                  <a:srgbClr val="FFFFFF"/>
                </a:solidFill>
                <a:latin typeface="Open Sans"/>
                <a:ea typeface="Open Sans"/>
                <a:cs typeface="Open Sans"/>
                <a:sym typeface="Open Sans"/>
              </a:rPr>
              <a:t>cours</a:t>
            </a:r>
            <a:r>
              <a:rPr lang="en-US" sz="3000" dirty="0">
                <a:solidFill>
                  <a:srgbClr val="FFFFFF"/>
                </a:solidFill>
                <a:latin typeface="Open Sans"/>
                <a:ea typeface="Open Sans"/>
                <a:cs typeface="Open Sans"/>
                <a:sym typeface="Open Sans"/>
              </a:rPr>
              <a:t> du match. La </a:t>
            </a:r>
            <a:r>
              <a:rPr lang="en-US" sz="3000" dirty="0" err="1">
                <a:solidFill>
                  <a:srgbClr val="FFFFFF"/>
                </a:solidFill>
                <a:latin typeface="Open Sans"/>
                <a:ea typeface="Open Sans"/>
                <a:cs typeface="Open Sans"/>
                <a:sym typeface="Open Sans"/>
              </a:rPr>
              <a:t>majorité</a:t>
            </a:r>
            <a:r>
              <a:rPr lang="en-US" sz="3000" dirty="0">
                <a:solidFill>
                  <a:srgbClr val="FFFFFF"/>
                </a:solidFill>
                <a:latin typeface="Open Sans"/>
                <a:ea typeface="Open Sans"/>
                <a:cs typeface="Open Sans"/>
                <a:sym typeface="Open Sans"/>
              </a:rPr>
              <a:t> de ces </a:t>
            </a:r>
            <a:r>
              <a:rPr lang="en-US" sz="3000" dirty="0" err="1">
                <a:solidFill>
                  <a:srgbClr val="FFFFFF"/>
                </a:solidFill>
                <a:latin typeface="Open Sans"/>
                <a:ea typeface="Open Sans"/>
                <a:cs typeface="Open Sans"/>
                <a:sym typeface="Open Sans"/>
              </a:rPr>
              <a:t>tentatives</a:t>
            </a:r>
            <a:r>
              <a:rPr lang="en-US" sz="3000" dirty="0">
                <a:solidFill>
                  <a:srgbClr val="FFFFFF"/>
                </a:solidFill>
                <a:latin typeface="Open Sans"/>
                <a:ea typeface="Open Sans"/>
                <a:cs typeface="Open Sans"/>
                <a:sym typeface="Open Sans"/>
              </a:rPr>
              <a:t> </a:t>
            </a:r>
            <a:r>
              <a:rPr lang="en-US" sz="3000" dirty="0" err="1">
                <a:solidFill>
                  <a:srgbClr val="FFFFFF"/>
                </a:solidFill>
                <a:latin typeface="Open Sans"/>
                <a:ea typeface="Open Sans"/>
                <a:cs typeface="Open Sans"/>
                <a:sym typeface="Open Sans"/>
              </a:rPr>
              <a:t>provenait</a:t>
            </a:r>
            <a:r>
              <a:rPr lang="en-US" sz="3000" dirty="0">
                <a:solidFill>
                  <a:srgbClr val="FFFFFF"/>
                </a:solidFill>
                <a:latin typeface="Open Sans"/>
                <a:ea typeface="Open Sans"/>
                <a:cs typeface="Open Sans"/>
                <a:sym typeface="Open Sans"/>
              </a:rPr>
              <a:t> des abords de la surface, ce qui met en </a:t>
            </a:r>
            <a:r>
              <a:rPr lang="en-US" sz="3000" dirty="0" err="1">
                <a:solidFill>
                  <a:srgbClr val="FFFFFF"/>
                </a:solidFill>
                <a:latin typeface="Open Sans"/>
                <a:ea typeface="Open Sans"/>
                <a:cs typeface="Open Sans"/>
                <a:sym typeface="Open Sans"/>
              </a:rPr>
              <a:t>évidence</a:t>
            </a:r>
            <a:r>
              <a:rPr lang="en-US" sz="3000" dirty="0">
                <a:solidFill>
                  <a:srgbClr val="FFFFFF"/>
                </a:solidFill>
                <a:latin typeface="Open Sans"/>
                <a:ea typeface="Open Sans"/>
                <a:cs typeface="Open Sans"/>
                <a:sym typeface="Open Sans"/>
              </a:rPr>
              <a:t> la </a:t>
            </a:r>
            <a:r>
              <a:rPr lang="en-US" sz="3000" dirty="0" err="1">
                <a:solidFill>
                  <a:srgbClr val="FFFFFF"/>
                </a:solidFill>
                <a:latin typeface="Open Sans"/>
                <a:ea typeface="Open Sans"/>
                <a:cs typeface="Open Sans"/>
                <a:sym typeface="Open Sans"/>
              </a:rPr>
              <a:t>solidité</a:t>
            </a:r>
            <a:r>
              <a:rPr lang="en-US" sz="3000" dirty="0">
                <a:solidFill>
                  <a:srgbClr val="FFFFFF"/>
                </a:solidFill>
                <a:latin typeface="Open Sans"/>
                <a:ea typeface="Open Sans"/>
                <a:cs typeface="Open Sans"/>
                <a:sym typeface="Open Sans"/>
              </a:rPr>
              <a:t> </a:t>
            </a:r>
            <a:r>
              <a:rPr lang="en-US" sz="3000" dirty="0" err="1">
                <a:solidFill>
                  <a:srgbClr val="FFFFFF"/>
                </a:solidFill>
                <a:latin typeface="Open Sans"/>
                <a:ea typeface="Open Sans"/>
                <a:cs typeface="Open Sans"/>
                <a:sym typeface="Open Sans"/>
              </a:rPr>
              <a:t>défensive</a:t>
            </a:r>
            <a:r>
              <a:rPr lang="en-US" sz="3000" dirty="0">
                <a:solidFill>
                  <a:srgbClr val="FFFFFF"/>
                </a:solidFill>
                <a:latin typeface="Open Sans"/>
                <a:ea typeface="Open Sans"/>
                <a:cs typeface="Open Sans"/>
                <a:sym typeface="Open Sans"/>
              </a:rPr>
              <a:t> </a:t>
            </a:r>
            <a:r>
              <a:rPr lang="en-US" sz="3000" dirty="0" err="1">
                <a:solidFill>
                  <a:srgbClr val="FFFFFF"/>
                </a:solidFill>
                <a:latin typeface="Open Sans"/>
                <a:ea typeface="Open Sans"/>
                <a:cs typeface="Open Sans"/>
                <a:sym typeface="Open Sans"/>
              </a:rPr>
              <a:t>d’Arsenal</a:t>
            </a:r>
            <a:r>
              <a:rPr lang="en-US" sz="3000" dirty="0">
                <a:solidFill>
                  <a:srgbClr val="FFFFFF"/>
                </a:solidFill>
                <a:latin typeface="Open Sans"/>
                <a:ea typeface="Open Sans"/>
                <a:cs typeface="Open Sans"/>
                <a:sym typeface="Open Sans"/>
              </a:rPr>
              <a:t>, capable de limiter les incursions </a:t>
            </a:r>
            <a:r>
              <a:rPr lang="en-US" sz="3000" dirty="0" err="1">
                <a:solidFill>
                  <a:srgbClr val="FFFFFF"/>
                </a:solidFill>
                <a:latin typeface="Open Sans"/>
                <a:ea typeface="Open Sans"/>
                <a:cs typeface="Open Sans"/>
                <a:sym typeface="Open Sans"/>
              </a:rPr>
              <a:t>directes</a:t>
            </a:r>
            <a:r>
              <a:rPr lang="en-US" sz="3000" dirty="0">
                <a:solidFill>
                  <a:srgbClr val="FFFFFF"/>
                </a:solidFill>
                <a:latin typeface="Open Sans"/>
                <a:ea typeface="Open Sans"/>
                <a:cs typeface="Open Sans"/>
                <a:sym typeface="Open Sans"/>
              </a:rPr>
              <a:t> dans la surface. Ce </a:t>
            </a:r>
            <a:r>
              <a:rPr lang="en-US" sz="3000" dirty="0" err="1">
                <a:solidFill>
                  <a:srgbClr val="FFFFFF"/>
                </a:solidFill>
                <a:latin typeface="Open Sans"/>
                <a:ea typeface="Open Sans"/>
                <a:cs typeface="Open Sans"/>
                <a:sym typeface="Open Sans"/>
              </a:rPr>
              <a:t>positionnement</a:t>
            </a:r>
            <a:r>
              <a:rPr lang="en-US" sz="3000" dirty="0">
                <a:solidFill>
                  <a:srgbClr val="FFFFFF"/>
                </a:solidFill>
                <a:latin typeface="Open Sans"/>
                <a:ea typeface="Open Sans"/>
                <a:cs typeface="Open Sans"/>
                <a:sym typeface="Open Sans"/>
              </a:rPr>
              <a:t> des </a:t>
            </a:r>
            <a:r>
              <a:rPr lang="en-US" sz="3000" dirty="0" err="1">
                <a:solidFill>
                  <a:srgbClr val="FFFFFF"/>
                </a:solidFill>
                <a:latin typeface="Open Sans"/>
                <a:ea typeface="Open Sans"/>
                <a:cs typeface="Open Sans"/>
                <a:sym typeface="Open Sans"/>
              </a:rPr>
              <a:t>tirs</a:t>
            </a:r>
            <a:r>
              <a:rPr lang="en-US" sz="3000" dirty="0">
                <a:solidFill>
                  <a:srgbClr val="FFFFFF"/>
                </a:solidFill>
                <a:latin typeface="Open Sans"/>
                <a:ea typeface="Open Sans"/>
                <a:cs typeface="Open Sans"/>
                <a:sym typeface="Open Sans"/>
              </a:rPr>
              <a:t> </a:t>
            </a:r>
            <a:r>
              <a:rPr lang="en-US" sz="3000" dirty="0" err="1">
                <a:solidFill>
                  <a:srgbClr val="FFFFFF"/>
                </a:solidFill>
                <a:latin typeface="Open Sans"/>
                <a:ea typeface="Open Sans"/>
                <a:cs typeface="Open Sans"/>
                <a:sym typeface="Open Sans"/>
              </a:rPr>
              <a:t>reflète</a:t>
            </a:r>
            <a:r>
              <a:rPr lang="en-US" sz="3000" dirty="0">
                <a:solidFill>
                  <a:srgbClr val="FFFFFF"/>
                </a:solidFill>
                <a:latin typeface="Open Sans"/>
                <a:ea typeface="Open Sans"/>
                <a:cs typeface="Open Sans"/>
                <a:sym typeface="Open Sans"/>
              </a:rPr>
              <a:t> à la </a:t>
            </a:r>
            <a:r>
              <a:rPr lang="en-US" sz="3000" dirty="0" err="1">
                <a:solidFill>
                  <a:srgbClr val="FFFFFF"/>
                </a:solidFill>
                <a:latin typeface="Open Sans"/>
                <a:ea typeface="Open Sans"/>
                <a:cs typeface="Open Sans"/>
                <a:sym typeface="Open Sans"/>
              </a:rPr>
              <a:t>fois</a:t>
            </a:r>
            <a:r>
              <a:rPr lang="en-US" sz="3000" dirty="0">
                <a:solidFill>
                  <a:srgbClr val="FFFFFF"/>
                </a:solidFill>
                <a:latin typeface="Open Sans"/>
                <a:ea typeface="Open Sans"/>
                <a:cs typeface="Open Sans"/>
                <a:sym typeface="Open Sans"/>
              </a:rPr>
              <a:t> </a:t>
            </a:r>
            <a:r>
              <a:rPr lang="en-US" sz="3000" dirty="0" err="1">
                <a:solidFill>
                  <a:srgbClr val="FFFFFF"/>
                </a:solidFill>
                <a:latin typeface="Open Sans"/>
                <a:ea typeface="Open Sans"/>
                <a:cs typeface="Open Sans"/>
                <a:sym typeface="Open Sans"/>
              </a:rPr>
              <a:t>l’intensité</a:t>
            </a:r>
            <a:r>
              <a:rPr lang="en-US" sz="3000" dirty="0">
                <a:solidFill>
                  <a:srgbClr val="FFFFFF"/>
                </a:solidFill>
                <a:latin typeface="Open Sans"/>
                <a:ea typeface="Open Sans"/>
                <a:cs typeface="Open Sans"/>
                <a:sym typeface="Open Sans"/>
              </a:rPr>
              <a:t> de l’attaque de Tottenham et la </a:t>
            </a:r>
            <a:r>
              <a:rPr lang="en-US" sz="3000" dirty="0" err="1">
                <a:solidFill>
                  <a:srgbClr val="FFFFFF"/>
                </a:solidFill>
                <a:latin typeface="Open Sans"/>
                <a:ea typeface="Open Sans"/>
                <a:cs typeface="Open Sans"/>
                <a:sym typeface="Open Sans"/>
              </a:rPr>
              <a:t>capacité</a:t>
            </a:r>
            <a:r>
              <a:rPr lang="en-US" sz="3000" dirty="0">
                <a:solidFill>
                  <a:srgbClr val="FFFFFF"/>
                </a:solidFill>
                <a:latin typeface="Open Sans"/>
                <a:ea typeface="Open Sans"/>
                <a:cs typeface="Open Sans"/>
                <a:sym typeface="Open Sans"/>
              </a:rPr>
              <a:t> </a:t>
            </a:r>
            <a:r>
              <a:rPr lang="en-US" sz="3000" dirty="0" err="1">
                <a:solidFill>
                  <a:srgbClr val="FFFFFF"/>
                </a:solidFill>
                <a:latin typeface="Open Sans"/>
                <a:ea typeface="Open Sans"/>
                <a:cs typeface="Open Sans"/>
                <a:sym typeface="Open Sans"/>
              </a:rPr>
              <a:t>d’Arsenal</a:t>
            </a:r>
            <a:r>
              <a:rPr lang="en-US" sz="3000" dirty="0">
                <a:solidFill>
                  <a:srgbClr val="FFFFFF"/>
                </a:solidFill>
                <a:latin typeface="Open Sans"/>
                <a:ea typeface="Open Sans"/>
                <a:cs typeface="Open Sans"/>
                <a:sym typeface="Open Sans"/>
              </a:rPr>
              <a:t> à </a:t>
            </a:r>
            <a:r>
              <a:rPr lang="en-US" sz="3000" dirty="0" err="1">
                <a:solidFill>
                  <a:srgbClr val="FFFFFF"/>
                </a:solidFill>
                <a:latin typeface="Open Sans"/>
                <a:ea typeface="Open Sans"/>
                <a:cs typeface="Open Sans"/>
                <a:sym typeface="Open Sans"/>
              </a:rPr>
              <a:t>protéger</a:t>
            </a:r>
            <a:r>
              <a:rPr lang="en-US" sz="3000" dirty="0">
                <a:solidFill>
                  <a:srgbClr val="FFFFFF"/>
                </a:solidFill>
                <a:latin typeface="Open Sans"/>
                <a:ea typeface="Open Sans"/>
                <a:cs typeface="Open Sans"/>
                <a:sym typeface="Open Sans"/>
              </a:rPr>
              <a:t> les zones les plus dangereuses malgré </a:t>
            </a:r>
            <a:r>
              <a:rPr lang="en-US" sz="3000" dirty="0" err="1">
                <a:solidFill>
                  <a:srgbClr val="FFFFFF"/>
                </a:solidFill>
                <a:latin typeface="Open Sans"/>
                <a:ea typeface="Open Sans"/>
                <a:cs typeface="Open Sans"/>
                <a:sym typeface="Open Sans"/>
              </a:rPr>
              <a:t>l’inferiorité</a:t>
            </a:r>
            <a:r>
              <a:rPr lang="en-US" sz="3000" dirty="0">
                <a:solidFill>
                  <a:srgbClr val="FFFFFF"/>
                </a:solidFill>
                <a:latin typeface="Open Sans"/>
                <a:ea typeface="Open Sans"/>
                <a:cs typeface="Open Sans"/>
                <a:sym typeface="Open Sans"/>
              </a:rPr>
              <a:t> </a:t>
            </a:r>
            <a:r>
              <a:rPr lang="en-US" sz="3000" dirty="0" err="1">
                <a:solidFill>
                  <a:srgbClr val="FFFFFF"/>
                </a:solidFill>
                <a:latin typeface="Open Sans"/>
                <a:ea typeface="Open Sans"/>
                <a:cs typeface="Open Sans"/>
                <a:sym typeface="Open Sans"/>
              </a:rPr>
              <a:t>numerique</a:t>
            </a:r>
            <a:r>
              <a:rPr lang="en-US" sz="3000" dirty="0">
                <a:solidFill>
                  <a:srgbClr val="FFFFFF"/>
                </a:solidFill>
                <a:latin typeface="Open Sans"/>
                <a:ea typeface="Open Sans"/>
                <a:cs typeface="Open Sans"/>
                <a:sym typeface="Open Sans"/>
              </a:rPr>
              <a:t> en </a:t>
            </a:r>
            <a:r>
              <a:rPr lang="en-US" sz="3000" dirty="0" err="1">
                <a:solidFill>
                  <a:srgbClr val="FFFFFF"/>
                </a:solidFill>
                <a:latin typeface="Open Sans"/>
                <a:ea typeface="Open Sans"/>
                <a:cs typeface="Open Sans"/>
                <a:sym typeface="Open Sans"/>
              </a:rPr>
              <a:t>seconde</a:t>
            </a:r>
            <a:r>
              <a:rPr lang="en-US" sz="3000" dirty="0">
                <a:solidFill>
                  <a:srgbClr val="FFFFFF"/>
                </a:solidFill>
                <a:latin typeface="Open Sans"/>
                <a:ea typeface="Open Sans"/>
                <a:cs typeface="Open Sans"/>
                <a:sym typeface="Open Sans"/>
              </a:rPr>
              <a:t> mi-temps.</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14</a:t>
            </a:r>
          </a:p>
        </p:txBody>
      </p:sp>
      <p:sp>
        <p:nvSpPr>
          <p:cNvPr id="7" name="TextBox 7"/>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685998" y="2190156"/>
            <a:ext cx="8290090" cy="5906689"/>
          </a:xfrm>
          <a:custGeom>
            <a:avLst/>
            <a:gdLst/>
            <a:ahLst/>
            <a:cxnLst/>
            <a:rect l="l" t="t" r="r" b="b"/>
            <a:pathLst>
              <a:path w="8290090" h="5906689">
                <a:moveTo>
                  <a:pt x="0" y="0"/>
                </a:moveTo>
                <a:lnTo>
                  <a:pt x="8290089" y="0"/>
                </a:lnTo>
                <a:lnTo>
                  <a:pt x="8290089" y="5906688"/>
                </a:lnTo>
                <a:lnTo>
                  <a:pt x="0" y="5906688"/>
                </a:lnTo>
                <a:lnTo>
                  <a:pt x="0" y="0"/>
                </a:lnTo>
                <a:close/>
              </a:path>
            </a:pathLst>
          </a:custGeom>
          <a:blipFill>
            <a:blip r:embed="rId3"/>
            <a:stretch>
              <a:fillRect/>
            </a:stretch>
          </a:blipFill>
        </p:spPr>
        <p:txBody>
          <a:bodyPr/>
          <a:lstStyle/>
          <a:p>
            <a:endParaRPr lang="fr-FR"/>
          </a:p>
        </p:txBody>
      </p:sp>
      <p:sp>
        <p:nvSpPr>
          <p:cNvPr id="4" name="Freeform 4"/>
          <p:cNvSpPr/>
          <p:nvPr/>
        </p:nvSpPr>
        <p:spPr>
          <a:xfrm>
            <a:off x="9486999" y="2187995"/>
            <a:ext cx="8257901" cy="5908849"/>
          </a:xfrm>
          <a:custGeom>
            <a:avLst/>
            <a:gdLst/>
            <a:ahLst/>
            <a:cxnLst/>
            <a:rect l="l" t="t" r="r" b="b"/>
            <a:pathLst>
              <a:path w="8257901" h="5908849">
                <a:moveTo>
                  <a:pt x="0" y="0"/>
                </a:moveTo>
                <a:lnTo>
                  <a:pt x="8257901" y="0"/>
                </a:lnTo>
                <a:lnTo>
                  <a:pt x="8257901" y="5908849"/>
                </a:lnTo>
                <a:lnTo>
                  <a:pt x="0" y="5908849"/>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685998" y="904875"/>
            <a:ext cx="17602002" cy="854203"/>
          </a:xfrm>
          <a:prstGeom prst="rect">
            <a:avLst/>
          </a:prstGeom>
        </p:spPr>
        <p:txBody>
          <a:bodyPr lIns="0" tIns="0" rIns="0" bIns="0" rtlCol="0" anchor="t">
            <a:spAutoFit/>
          </a:bodyPr>
          <a:lstStyle/>
          <a:p>
            <a:pPr algn="l">
              <a:lnSpc>
                <a:spcPts val="5184"/>
              </a:lnSpc>
            </a:pPr>
            <a:r>
              <a:rPr lang="en-US" sz="4800" b="1" i="1">
                <a:solidFill>
                  <a:srgbClr val="004AAD"/>
                </a:solidFill>
                <a:latin typeface="Jaturat Bold Italics"/>
                <a:ea typeface="Jaturat Bold Italics"/>
                <a:cs typeface="Jaturat Bold Italics"/>
                <a:sym typeface="Jaturat Bold Italics"/>
              </a:rPr>
              <a:t>ANALYSE PAR POSTES TOTTENHAM (GARDIEN)</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15</a:t>
            </a:r>
          </a:p>
        </p:txBody>
      </p:sp>
      <p:sp>
        <p:nvSpPr>
          <p:cNvPr id="7" name="TextBox 7"/>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
        <p:nvSpPr>
          <p:cNvPr id="8" name="TextBox 8"/>
          <p:cNvSpPr txBox="1"/>
          <p:nvPr/>
        </p:nvSpPr>
        <p:spPr>
          <a:xfrm>
            <a:off x="548975" y="8309140"/>
            <a:ext cx="16596025" cy="1701300"/>
          </a:xfrm>
          <a:prstGeom prst="rect">
            <a:avLst/>
          </a:prstGeom>
        </p:spPr>
        <p:txBody>
          <a:bodyPr wrap="square" lIns="0" tIns="0" rIns="0" bIns="0" rtlCol="0" anchor="t">
            <a:spAutoFit/>
          </a:bodyPr>
          <a:lstStyle/>
          <a:p>
            <a:pPr lvl="1" algn="just">
              <a:lnSpc>
                <a:spcPts val="3360"/>
              </a:lnSpc>
            </a:pPr>
            <a:r>
              <a:rPr lang="en-US" sz="2000" dirty="0">
                <a:solidFill>
                  <a:srgbClr val="FFFFFF"/>
                </a:solidFill>
                <a:latin typeface="Open Sans"/>
                <a:ea typeface="Open Sans"/>
                <a:cs typeface="Open Sans"/>
                <a:sym typeface="Open Sans"/>
              </a:rPr>
              <a:t>Hugo Lloris a </a:t>
            </a:r>
            <a:r>
              <a:rPr lang="en-US" sz="2000" dirty="0" err="1">
                <a:solidFill>
                  <a:srgbClr val="FFFFFF"/>
                </a:solidFill>
                <a:latin typeface="Open Sans"/>
                <a:ea typeface="Open Sans"/>
                <a:cs typeface="Open Sans"/>
                <a:sym typeface="Open Sans"/>
              </a:rPr>
              <a:t>privilégié</a:t>
            </a:r>
            <a:r>
              <a:rPr lang="en-US" sz="2000" dirty="0">
                <a:solidFill>
                  <a:srgbClr val="FFFFFF"/>
                </a:solidFill>
                <a:latin typeface="Open Sans"/>
                <a:ea typeface="Open Sans"/>
                <a:cs typeface="Open Sans"/>
                <a:sym typeface="Open Sans"/>
              </a:rPr>
              <a:t> des passes </a:t>
            </a:r>
            <a:r>
              <a:rPr lang="en-US" sz="2000" dirty="0" err="1">
                <a:solidFill>
                  <a:srgbClr val="FFFFFF"/>
                </a:solidFill>
                <a:latin typeface="Open Sans"/>
                <a:ea typeface="Open Sans"/>
                <a:cs typeface="Open Sans"/>
                <a:sym typeface="Open Sans"/>
              </a:rPr>
              <a:t>courtes</a:t>
            </a:r>
            <a:r>
              <a:rPr lang="en-US" sz="2000" dirty="0">
                <a:solidFill>
                  <a:srgbClr val="FFFFFF"/>
                </a:solidFill>
                <a:latin typeface="Open Sans"/>
                <a:ea typeface="Open Sans"/>
                <a:cs typeface="Open Sans"/>
                <a:sym typeface="Open Sans"/>
              </a:rPr>
              <a:t> vers </a:t>
            </a:r>
            <a:r>
              <a:rPr lang="en-US" sz="2000" dirty="0" err="1">
                <a:solidFill>
                  <a:srgbClr val="FFFFFF"/>
                </a:solidFill>
                <a:latin typeface="Open Sans"/>
                <a:ea typeface="Open Sans"/>
                <a:cs typeface="Open Sans"/>
                <a:sym typeface="Open Sans"/>
              </a:rPr>
              <a:t>ses</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défenseurs</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notamment</a:t>
            </a:r>
            <a:r>
              <a:rPr lang="en-US" sz="2000" dirty="0">
                <a:solidFill>
                  <a:srgbClr val="FFFFFF"/>
                </a:solidFill>
                <a:latin typeface="Open Sans"/>
                <a:ea typeface="Open Sans"/>
                <a:cs typeface="Open Sans"/>
                <a:sym typeface="Open Sans"/>
              </a:rPr>
              <a:t> les latéraux, pour </a:t>
            </a:r>
            <a:r>
              <a:rPr lang="en-US" sz="2000" dirty="0" err="1">
                <a:solidFill>
                  <a:srgbClr val="FFFFFF"/>
                </a:solidFill>
                <a:latin typeface="Open Sans"/>
                <a:ea typeface="Open Sans"/>
                <a:cs typeface="Open Sans"/>
                <a:sym typeface="Open Sans"/>
              </a:rPr>
              <a:t>favoriser</a:t>
            </a:r>
            <a:r>
              <a:rPr lang="en-US" sz="2000" dirty="0">
                <a:solidFill>
                  <a:srgbClr val="FFFFFF"/>
                </a:solidFill>
                <a:latin typeface="Open Sans"/>
                <a:ea typeface="Open Sans"/>
                <a:cs typeface="Open Sans"/>
                <a:sym typeface="Open Sans"/>
              </a:rPr>
              <a:t> une construction </a:t>
            </a:r>
            <a:r>
              <a:rPr lang="en-US" sz="2000" dirty="0" err="1">
                <a:solidFill>
                  <a:srgbClr val="FFFFFF"/>
                </a:solidFill>
                <a:latin typeface="Open Sans"/>
                <a:ea typeface="Open Sans"/>
                <a:cs typeface="Open Sans"/>
                <a:sym typeface="Open Sans"/>
              </a:rPr>
              <a:t>depuis</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l’arrière</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Cependant</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ses</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tentatives</a:t>
            </a:r>
            <a:r>
              <a:rPr lang="en-US" sz="2000" dirty="0">
                <a:solidFill>
                  <a:srgbClr val="FFFFFF"/>
                </a:solidFill>
                <a:latin typeface="Open Sans"/>
                <a:ea typeface="Open Sans"/>
                <a:cs typeface="Open Sans"/>
                <a:sym typeface="Open Sans"/>
              </a:rPr>
              <a:t> de jeu long </a:t>
            </a:r>
            <a:r>
              <a:rPr lang="en-US" sz="2000" dirty="0" err="1">
                <a:solidFill>
                  <a:srgbClr val="FFFFFF"/>
                </a:solidFill>
                <a:latin typeface="Open Sans"/>
                <a:ea typeface="Open Sans"/>
                <a:cs typeface="Open Sans"/>
                <a:sym typeface="Open Sans"/>
              </a:rPr>
              <a:t>n’ont</a:t>
            </a:r>
            <a:r>
              <a:rPr lang="en-US" sz="2000" dirty="0">
                <a:solidFill>
                  <a:srgbClr val="FFFFFF"/>
                </a:solidFill>
                <a:latin typeface="Open Sans"/>
                <a:ea typeface="Open Sans"/>
                <a:cs typeface="Open Sans"/>
                <a:sym typeface="Open Sans"/>
              </a:rPr>
              <a:t> pas été </a:t>
            </a:r>
            <a:r>
              <a:rPr lang="en-US" sz="2000" dirty="0" err="1">
                <a:solidFill>
                  <a:srgbClr val="FFFFFF"/>
                </a:solidFill>
                <a:latin typeface="Open Sans"/>
                <a:ea typeface="Open Sans"/>
                <a:cs typeface="Open Sans"/>
                <a:sym typeface="Open Sans"/>
              </a:rPr>
              <a:t>efficaces</a:t>
            </a:r>
            <a:r>
              <a:rPr lang="en-US" sz="2000" dirty="0">
                <a:solidFill>
                  <a:srgbClr val="FFFFFF"/>
                </a:solidFill>
                <a:latin typeface="Open Sans"/>
                <a:ea typeface="Open Sans"/>
                <a:cs typeface="Open Sans"/>
                <a:sym typeface="Open Sans"/>
              </a:rPr>
              <a:t>, avec un </a:t>
            </a:r>
            <a:r>
              <a:rPr lang="en-US" sz="2000" dirty="0" err="1">
                <a:solidFill>
                  <a:srgbClr val="FFFFFF"/>
                </a:solidFill>
                <a:latin typeface="Open Sans"/>
                <a:ea typeface="Open Sans"/>
                <a:cs typeface="Open Sans"/>
                <a:sym typeface="Open Sans"/>
              </a:rPr>
              <a:t>taux</a:t>
            </a:r>
            <a:r>
              <a:rPr lang="en-US" sz="2000" dirty="0">
                <a:solidFill>
                  <a:srgbClr val="FFFFFF"/>
                </a:solidFill>
                <a:latin typeface="Open Sans"/>
                <a:ea typeface="Open Sans"/>
                <a:cs typeface="Open Sans"/>
                <a:sym typeface="Open Sans"/>
              </a:rPr>
              <a:t> de réussite </a:t>
            </a:r>
            <a:r>
              <a:rPr lang="en-US" sz="2000" dirty="0" err="1">
                <a:solidFill>
                  <a:srgbClr val="FFFFFF"/>
                </a:solidFill>
                <a:latin typeface="Open Sans"/>
                <a:ea typeface="Open Sans"/>
                <a:cs typeface="Open Sans"/>
                <a:sym typeface="Open Sans"/>
              </a:rPr>
              <a:t>limité</a:t>
            </a:r>
            <a:r>
              <a:rPr lang="en-US" sz="2000" dirty="0">
                <a:solidFill>
                  <a:srgbClr val="FFFFFF"/>
                </a:solidFill>
                <a:latin typeface="Open Sans"/>
                <a:ea typeface="Open Sans"/>
                <a:cs typeface="Open Sans"/>
                <a:sym typeface="Open Sans"/>
              </a:rPr>
              <a:t> : 15 passes </a:t>
            </a:r>
            <a:r>
              <a:rPr lang="en-US" sz="2000" dirty="0" err="1">
                <a:solidFill>
                  <a:srgbClr val="FFFFFF"/>
                </a:solidFill>
                <a:latin typeface="Open Sans"/>
                <a:ea typeface="Open Sans"/>
                <a:cs typeface="Open Sans"/>
                <a:sym typeface="Open Sans"/>
              </a:rPr>
              <a:t>tentées</a:t>
            </a:r>
            <a:r>
              <a:rPr lang="en-US" sz="2000" dirty="0">
                <a:solidFill>
                  <a:srgbClr val="FFFFFF"/>
                </a:solidFill>
                <a:latin typeface="Open Sans"/>
                <a:ea typeface="Open Sans"/>
                <a:cs typeface="Open Sans"/>
                <a:sym typeface="Open Sans"/>
              </a:rPr>
              <a:t> pour </a:t>
            </a:r>
            <a:r>
              <a:rPr lang="en-US" sz="2000" dirty="0" err="1">
                <a:solidFill>
                  <a:srgbClr val="FFFFFF"/>
                </a:solidFill>
                <a:latin typeface="Open Sans"/>
                <a:ea typeface="Open Sans"/>
                <a:cs typeface="Open Sans"/>
                <a:sym typeface="Open Sans"/>
              </a:rPr>
              <a:t>seulement</a:t>
            </a:r>
            <a:r>
              <a:rPr lang="en-US" sz="2000" dirty="0">
                <a:solidFill>
                  <a:srgbClr val="FFFFFF"/>
                </a:solidFill>
                <a:latin typeface="Open Sans"/>
                <a:ea typeface="Open Sans"/>
                <a:cs typeface="Open Sans"/>
                <a:sym typeface="Open Sans"/>
              </a:rPr>
              <a:t> 7 réussies. Sur le plan défensif, il a </a:t>
            </a:r>
            <a:r>
              <a:rPr lang="en-US" sz="2000" dirty="0" err="1">
                <a:solidFill>
                  <a:srgbClr val="FFFFFF"/>
                </a:solidFill>
                <a:latin typeface="Open Sans"/>
                <a:ea typeface="Open Sans"/>
                <a:cs typeface="Open Sans"/>
                <a:sym typeface="Open Sans"/>
              </a:rPr>
              <a:t>réalisé</a:t>
            </a:r>
            <a:r>
              <a:rPr lang="en-US" sz="2000" dirty="0">
                <a:solidFill>
                  <a:srgbClr val="FFFFFF"/>
                </a:solidFill>
                <a:latin typeface="Open Sans"/>
                <a:ea typeface="Open Sans"/>
                <a:cs typeface="Open Sans"/>
                <a:sym typeface="Open Sans"/>
              </a:rPr>
              <a:t> 2 </a:t>
            </a:r>
            <a:r>
              <a:rPr lang="en-US" sz="2000" dirty="0" err="1">
                <a:solidFill>
                  <a:srgbClr val="FFFFFF"/>
                </a:solidFill>
                <a:latin typeface="Open Sans"/>
                <a:ea typeface="Open Sans"/>
                <a:cs typeface="Open Sans"/>
                <a:sym typeface="Open Sans"/>
              </a:rPr>
              <a:t>arrêts</a:t>
            </a:r>
            <a:r>
              <a:rPr lang="en-US" sz="2000" dirty="0">
                <a:solidFill>
                  <a:srgbClr val="FFFFFF"/>
                </a:solidFill>
                <a:latin typeface="Open Sans"/>
                <a:ea typeface="Open Sans"/>
                <a:cs typeface="Open Sans"/>
                <a:sym typeface="Open Sans"/>
              </a:rPr>
              <a:t> au </a:t>
            </a:r>
            <a:r>
              <a:rPr lang="en-US" sz="2000" dirty="0" err="1">
                <a:solidFill>
                  <a:srgbClr val="FFFFFF"/>
                </a:solidFill>
                <a:latin typeface="Open Sans"/>
                <a:ea typeface="Open Sans"/>
                <a:cs typeface="Open Sans"/>
                <a:sym typeface="Open Sans"/>
              </a:rPr>
              <a:t>cours</a:t>
            </a:r>
            <a:r>
              <a:rPr lang="en-US" sz="2000" dirty="0">
                <a:solidFill>
                  <a:srgbClr val="FFFFFF"/>
                </a:solidFill>
                <a:latin typeface="Open Sans"/>
                <a:ea typeface="Open Sans"/>
                <a:cs typeface="Open Sans"/>
                <a:sym typeface="Open Sans"/>
              </a:rPr>
              <a:t> du match, mais a </a:t>
            </a:r>
            <a:r>
              <a:rPr lang="en-US" sz="2000" dirty="0" err="1">
                <a:solidFill>
                  <a:srgbClr val="FFFFFF"/>
                </a:solidFill>
                <a:latin typeface="Open Sans"/>
                <a:ea typeface="Open Sans"/>
                <a:cs typeface="Open Sans"/>
                <a:sym typeface="Open Sans"/>
              </a:rPr>
              <a:t>concédé</a:t>
            </a:r>
            <a:r>
              <a:rPr lang="en-US" sz="2000" dirty="0">
                <a:solidFill>
                  <a:srgbClr val="FFFFFF"/>
                </a:solidFill>
                <a:latin typeface="Open Sans"/>
                <a:ea typeface="Open Sans"/>
                <a:cs typeface="Open Sans"/>
                <a:sym typeface="Open Sans"/>
              </a:rPr>
              <a:t> 2 buts, ce qui </a:t>
            </a:r>
            <a:r>
              <a:rPr lang="en-US" sz="2000" dirty="0" err="1">
                <a:solidFill>
                  <a:srgbClr val="FFFFFF"/>
                </a:solidFill>
                <a:latin typeface="Open Sans"/>
                <a:ea typeface="Open Sans"/>
                <a:cs typeface="Open Sans"/>
                <a:sym typeface="Open Sans"/>
              </a:rPr>
              <a:t>reflète</a:t>
            </a:r>
            <a:r>
              <a:rPr lang="en-US" sz="2000" dirty="0">
                <a:solidFill>
                  <a:srgbClr val="FFFFFF"/>
                </a:solidFill>
                <a:latin typeface="Open Sans"/>
                <a:ea typeface="Open Sans"/>
                <a:cs typeface="Open Sans"/>
                <a:sym typeface="Open Sans"/>
              </a:rPr>
              <a:t> une </a:t>
            </a:r>
            <a:r>
              <a:rPr lang="en-US" sz="2000" dirty="0" err="1">
                <a:solidFill>
                  <a:srgbClr val="FFFFFF"/>
                </a:solidFill>
                <a:latin typeface="Open Sans"/>
                <a:ea typeface="Open Sans"/>
                <a:cs typeface="Open Sans"/>
                <a:sym typeface="Open Sans"/>
              </a:rPr>
              <a:t>certaine</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efficacité</a:t>
            </a:r>
            <a:r>
              <a:rPr lang="en-US" sz="2000" dirty="0">
                <a:solidFill>
                  <a:srgbClr val="FFFFFF"/>
                </a:solidFill>
                <a:latin typeface="Open Sans"/>
                <a:ea typeface="Open Sans"/>
                <a:cs typeface="Open Sans"/>
                <a:sym typeface="Open Sans"/>
              </a:rPr>
              <a:t> offensive </a:t>
            </a:r>
            <a:r>
              <a:rPr lang="en-US" sz="2000" dirty="0" err="1">
                <a:solidFill>
                  <a:srgbClr val="FFFFFF"/>
                </a:solidFill>
                <a:latin typeface="Open Sans"/>
                <a:ea typeface="Open Sans"/>
                <a:cs typeface="Open Sans"/>
                <a:sym typeface="Open Sans"/>
              </a:rPr>
              <a:t>d’Arsenal</a:t>
            </a:r>
            <a:r>
              <a:rPr lang="en-US" sz="2000" dirty="0">
                <a:solidFill>
                  <a:srgbClr val="FFFFFF"/>
                </a:solidFill>
                <a:latin typeface="Open Sans"/>
                <a:ea typeface="Open Sans"/>
                <a:cs typeface="Open Sans"/>
                <a:sym typeface="Open Sans"/>
              </a:rPr>
              <a:t> malgré leur </a:t>
            </a:r>
            <a:r>
              <a:rPr lang="en-US" sz="2000" dirty="0" err="1">
                <a:solidFill>
                  <a:srgbClr val="FFFFFF"/>
                </a:solidFill>
                <a:latin typeface="Open Sans"/>
                <a:ea typeface="Open Sans"/>
                <a:cs typeface="Open Sans"/>
                <a:sym typeface="Open Sans"/>
              </a:rPr>
              <a:t>faible</a:t>
            </a:r>
            <a:r>
              <a:rPr lang="en-US" sz="2000" dirty="0">
                <a:solidFill>
                  <a:srgbClr val="FFFFFF"/>
                </a:solidFill>
                <a:latin typeface="Open Sans"/>
                <a:ea typeface="Open Sans"/>
                <a:cs typeface="Open Sans"/>
                <a:sym typeface="Open Sans"/>
              </a:rPr>
              <a:t> production en </a:t>
            </a:r>
            <a:r>
              <a:rPr lang="en-US" sz="2000" dirty="0" err="1">
                <a:solidFill>
                  <a:srgbClr val="FFFFFF"/>
                </a:solidFill>
                <a:latin typeface="Open Sans"/>
                <a:ea typeface="Open Sans"/>
                <a:cs typeface="Open Sans"/>
                <a:sym typeface="Open Sans"/>
              </a:rPr>
              <a:t>termes</a:t>
            </a:r>
            <a:r>
              <a:rPr lang="en-US" sz="2000" dirty="0">
                <a:solidFill>
                  <a:srgbClr val="FFFFFF"/>
                </a:solidFill>
                <a:latin typeface="Open Sans"/>
                <a:ea typeface="Open Sans"/>
                <a:cs typeface="Open Sans"/>
                <a:sym typeface="Open Sans"/>
              </a:rPr>
              <a:t> de xG.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3388320" y="2589205"/>
            <a:ext cx="4669310" cy="3338557"/>
          </a:xfrm>
          <a:custGeom>
            <a:avLst/>
            <a:gdLst/>
            <a:ahLst/>
            <a:cxnLst/>
            <a:rect l="l" t="t" r="r" b="b"/>
            <a:pathLst>
              <a:path w="4669310" h="3338557">
                <a:moveTo>
                  <a:pt x="0" y="0"/>
                </a:moveTo>
                <a:lnTo>
                  <a:pt x="4669311" y="0"/>
                </a:lnTo>
                <a:lnTo>
                  <a:pt x="4669311" y="3338557"/>
                </a:lnTo>
                <a:lnTo>
                  <a:pt x="0" y="3338557"/>
                </a:lnTo>
                <a:lnTo>
                  <a:pt x="0" y="0"/>
                </a:lnTo>
                <a:close/>
              </a:path>
            </a:pathLst>
          </a:custGeom>
          <a:blipFill>
            <a:blip r:embed="rId3"/>
            <a:stretch>
              <a:fillRect/>
            </a:stretch>
          </a:blipFill>
        </p:spPr>
        <p:txBody>
          <a:bodyPr/>
          <a:lstStyle/>
          <a:p>
            <a:endParaRPr lang="fr-FR"/>
          </a:p>
        </p:txBody>
      </p:sp>
      <p:sp>
        <p:nvSpPr>
          <p:cNvPr id="4" name="Freeform 4"/>
          <p:cNvSpPr/>
          <p:nvPr/>
        </p:nvSpPr>
        <p:spPr>
          <a:xfrm>
            <a:off x="9848213" y="6611117"/>
            <a:ext cx="4699031" cy="3387811"/>
          </a:xfrm>
          <a:custGeom>
            <a:avLst/>
            <a:gdLst/>
            <a:ahLst/>
            <a:cxnLst/>
            <a:rect l="l" t="t" r="r" b="b"/>
            <a:pathLst>
              <a:path w="4699031" h="3387811">
                <a:moveTo>
                  <a:pt x="0" y="0"/>
                </a:moveTo>
                <a:lnTo>
                  <a:pt x="4699031" y="0"/>
                </a:lnTo>
                <a:lnTo>
                  <a:pt x="4699031" y="3387811"/>
                </a:lnTo>
                <a:lnTo>
                  <a:pt x="0" y="3387811"/>
                </a:lnTo>
                <a:lnTo>
                  <a:pt x="0" y="0"/>
                </a:lnTo>
                <a:close/>
              </a:path>
            </a:pathLst>
          </a:custGeom>
          <a:blipFill>
            <a:blip r:embed="rId4"/>
            <a:stretch>
              <a:fillRect/>
            </a:stretch>
          </a:blipFill>
        </p:spPr>
        <p:txBody>
          <a:bodyPr/>
          <a:lstStyle/>
          <a:p>
            <a:endParaRPr lang="fr-FR"/>
          </a:p>
        </p:txBody>
      </p:sp>
      <p:sp>
        <p:nvSpPr>
          <p:cNvPr id="5" name="Freeform 5"/>
          <p:cNvSpPr/>
          <p:nvPr/>
        </p:nvSpPr>
        <p:spPr>
          <a:xfrm>
            <a:off x="4760157" y="6757890"/>
            <a:ext cx="4301783" cy="3094265"/>
          </a:xfrm>
          <a:custGeom>
            <a:avLst/>
            <a:gdLst/>
            <a:ahLst/>
            <a:cxnLst/>
            <a:rect l="l" t="t" r="r" b="b"/>
            <a:pathLst>
              <a:path w="4301783" h="3094265">
                <a:moveTo>
                  <a:pt x="0" y="0"/>
                </a:moveTo>
                <a:lnTo>
                  <a:pt x="4301783" y="0"/>
                </a:lnTo>
                <a:lnTo>
                  <a:pt x="4301783" y="3094265"/>
                </a:lnTo>
                <a:lnTo>
                  <a:pt x="0" y="3094265"/>
                </a:lnTo>
                <a:lnTo>
                  <a:pt x="0" y="0"/>
                </a:lnTo>
                <a:close/>
              </a:path>
            </a:pathLst>
          </a:custGeom>
          <a:blipFill>
            <a:blip r:embed="rId5"/>
            <a:stretch>
              <a:fillRect/>
            </a:stretch>
          </a:blipFill>
        </p:spPr>
        <p:txBody>
          <a:bodyPr/>
          <a:lstStyle/>
          <a:p>
            <a:endParaRPr lang="fr-FR"/>
          </a:p>
        </p:txBody>
      </p:sp>
      <p:sp>
        <p:nvSpPr>
          <p:cNvPr id="6" name="Freeform 6"/>
          <p:cNvSpPr/>
          <p:nvPr/>
        </p:nvSpPr>
        <p:spPr>
          <a:xfrm>
            <a:off x="406571" y="2786219"/>
            <a:ext cx="4207308" cy="3033053"/>
          </a:xfrm>
          <a:custGeom>
            <a:avLst/>
            <a:gdLst/>
            <a:ahLst/>
            <a:cxnLst/>
            <a:rect l="l" t="t" r="r" b="b"/>
            <a:pathLst>
              <a:path w="4207308" h="3033053">
                <a:moveTo>
                  <a:pt x="0" y="0"/>
                </a:moveTo>
                <a:lnTo>
                  <a:pt x="4207308" y="0"/>
                </a:lnTo>
                <a:lnTo>
                  <a:pt x="4207308" y="3033053"/>
                </a:lnTo>
                <a:lnTo>
                  <a:pt x="0" y="3033053"/>
                </a:lnTo>
                <a:lnTo>
                  <a:pt x="0" y="0"/>
                </a:lnTo>
                <a:close/>
              </a:path>
            </a:pathLst>
          </a:custGeom>
          <a:blipFill>
            <a:blip r:embed="rId6"/>
            <a:stretch>
              <a:fillRect/>
            </a:stretch>
          </a:blipFill>
        </p:spPr>
        <p:txBody>
          <a:bodyPr/>
          <a:lstStyle/>
          <a:p>
            <a:endParaRPr lang="fr-FR"/>
          </a:p>
        </p:txBody>
      </p:sp>
      <p:sp>
        <p:nvSpPr>
          <p:cNvPr id="7" name="TextBox 7"/>
          <p:cNvSpPr txBox="1"/>
          <p:nvPr/>
        </p:nvSpPr>
        <p:spPr>
          <a:xfrm>
            <a:off x="685998" y="904875"/>
            <a:ext cx="17602002" cy="854203"/>
          </a:xfrm>
          <a:prstGeom prst="rect">
            <a:avLst/>
          </a:prstGeom>
        </p:spPr>
        <p:txBody>
          <a:bodyPr lIns="0" tIns="0" rIns="0" bIns="0" rtlCol="0" anchor="t">
            <a:spAutoFit/>
          </a:bodyPr>
          <a:lstStyle/>
          <a:p>
            <a:pPr algn="l">
              <a:lnSpc>
                <a:spcPts val="5184"/>
              </a:lnSpc>
            </a:pPr>
            <a:r>
              <a:rPr lang="en-US" sz="4800" b="1" i="1">
                <a:solidFill>
                  <a:srgbClr val="004AAD"/>
                </a:solidFill>
                <a:latin typeface="Jaturat Bold Italics"/>
                <a:ea typeface="Jaturat Bold Italics"/>
                <a:cs typeface="Jaturat Bold Italics"/>
                <a:sym typeface="Jaturat Bold Italics"/>
              </a:rPr>
              <a:t>ANALYSE PAR POSTES TOTTENHAM (DÉFENSEURS)</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16</a:t>
            </a:r>
          </a:p>
        </p:txBody>
      </p:sp>
      <p:sp>
        <p:nvSpPr>
          <p:cNvPr id="9" name="TextBox 9"/>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
        <p:nvSpPr>
          <p:cNvPr id="10" name="TextBox 10"/>
          <p:cNvSpPr txBox="1"/>
          <p:nvPr/>
        </p:nvSpPr>
        <p:spPr>
          <a:xfrm>
            <a:off x="14401800" y="1760609"/>
            <a:ext cx="2672225" cy="863600"/>
          </a:xfrm>
          <a:prstGeom prst="rect">
            <a:avLst/>
          </a:prstGeom>
        </p:spPr>
        <p:txBody>
          <a:bodyPr wrap="square" lIns="0" tIns="0" rIns="0" bIns="0" rtlCol="0" anchor="t">
            <a:spAutoFit/>
          </a:bodyPr>
          <a:lstStyle/>
          <a:p>
            <a:pPr algn="ctr">
              <a:lnSpc>
                <a:spcPts val="7000"/>
              </a:lnSpc>
            </a:pPr>
            <a:r>
              <a:rPr lang="en-US" sz="5000" b="1" dirty="0">
                <a:solidFill>
                  <a:srgbClr val="FFFFFF"/>
                </a:solidFill>
                <a:latin typeface="Open Sans Bold"/>
                <a:ea typeface="Open Sans Bold"/>
                <a:cs typeface="Open Sans Bold"/>
                <a:sym typeface="Open Sans Bold"/>
              </a:rPr>
              <a:t>Walker</a:t>
            </a:r>
          </a:p>
        </p:txBody>
      </p:sp>
      <p:sp>
        <p:nvSpPr>
          <p:cNvPr id="11" name="TextBox 11"/>
          <p:cNvSpPr txBox="1"/>
          <p:nvPr/>
        </p:nvSpPr>
        <p:spPr>
          <a:xfrm>
            <a:off x="9677401" y="5614763"/>
            <a:ext cx="4402030"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Alderweireld</a:t>
            </a:r>
          </a:p>
        </p:txBody>
      </p:sp>
      <p:sp>
        <p:nvSpPr>
          <p:cNvPr id="12" name="TextBox 12"/>
          <p:cNvSpPr txBox="1"/>
          <p:nvPr/>
        </p:nvSpPr>
        <p:spPr>
          <a:xfrm>
            <a:off x="1423846" y="1844446"/>
            <a:ext cx="2081354"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Rose</a:t>
            </a:r>
          </a:p>
        </p:txBody>
      </p:sp>
      <p:sp>
        <p:nvSpPr>
          <p:cNvPr id="13" name="TextBox 13"/>
          <p:cNvSpPr txBox="1"/>
          <p:nvPr/>
        </p:nvSpPr>
        <p:spPr>
          <a:xfrm>
            <a:off x="5400153" y="5724022"/>
            <a:ext cx="2844264" cy="887095"/>
          </a:xfrm>
          <a:prstGeom prst="rect">
            <a:avLst/>
          </a:prstGeom>
        </p:spPr>
        <p:txBody>
          <a:bodyPr wrap="square" lIns="0" tIns="0" rIns="0" bIns="0" rtlCol="0" anchor="t">
            <a:spAutoFit/>
          </a:bodyPr>
          <a:lstStyle/>
          <a:p>
            <a:pPr algn="ctr">
              <a:lnSpc>
                <a:spcPts val="7279"/>
              </a:lnSpc>
            </a:pPr>
            <a:r>
              <a:rPr lang="en-US" sz="5199" b="1" dirty="0" err="1">
                <a:solidFill>
                  <a:srgbClr val="FFFFFF"/>
                </a:solidFill>
                <a:latin typeface="Open Sans Bold"/>
                <a:ea typeface="Open Sans Bold"/>
                <a:cs typeface="Open Sans Bold"/>
                <a:sym typeface="Open Sans Bold"/>
              </a:rPr>
              <a:t>Wermer</a:t>
            </a:r>
            <a:endParaRPr lang="en-US" sz="5199" b="1" dirty="0">
              <a:solidFill>
                <a:srgbClr val="FFFFFF"/>
              </a:solidFill>
              <a:latin typeface="Open Sans Bold"/>
              <a:ea typeface="Open Sans Bold"/>
              <a:cs typeface="Open Sans Bold"/>
              <a:sym typeface="Open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028700" y="1899053"/>
            <a:ext cx="7485513" cy="5350825"/>
          </a:xfrm>
          <a:custGeom>
            <a:avLst/>
            <a:gdLst/>
            <a:ahLst/>
            <a:cxnLst/>
            <a:rect l="l" t="t" r="r" b="b"/>
            <a:pathLst>
              <a:path w="7485513" h="5350825">
                <a:moveTo>
                  <a:pt x="0" y="0"/>
                </a:moveTo>
                <a:lnTo>
                  <a:pt x="7485513" y="0"/>
                </a:lnTo>
                <a:lnTo>
                  <a:pt x="7485513" y="5350825"/>
                </a:lnTo>
                <a:lnTo>
                  <a:pt x="0" y="5350825"/>
                </a:lnTo>
                <a:lnTo>
                  <a:pt x="0" y="0"/>
                </a:lnTo>
                <a:close/>
              </a:path>
            </a:pathLst>
          </a:custGeom>
          <a:blipFill>
            <a:blip r:embed="rId3"/>
            <a:stretch>
              <a:fillRect/>
            </a:stretch>
          </a:blipFill>
        </p:spPr>
        <p:txBody>
          <a:bodyPr/>
          <a:lstStyle/>
          <a:p>
            <a:endParaRPr lang="fr-FR"/>
          </a:p>
        </p:txBody>
      </p:sp>
      <p:sp>
        <p:nvSpPr>
          <p:cNvPr id="4" name="Freeform 4"/>
          <p:cNvSpPr/>
          <p:nvPr/>
        </p:nvSpPr>
        <p:spPr>
          <a:xfrm>
            <a:off x="9450581" y="1899053"/>
            <a:ext cx="7808719" cy="5553951"/>
          </a:xfrm>
          <a:custGeom>
            <a:avLst/>
            <a:gdLst/>
            <a:ahLst/>
            <a:cxnLst/>
            <a:rect l="l" t="t" r="r" b="b"/>
            <a:pathLst>
              <a:path w="7808719" h="5553951">
                <a:moveTo>
                  <a:pt x="0" y="0"/>
                </a:moveTo>
                <a:lnTo>
                  <a:pt x="7808719" y="0"/>
                </a:lnTo>
                <a:lnTo>
                  <a:pt x="7808719" y="5553951"/>
                </a:lnTo>
                <a:lnTo>
                  <a:pt x="0" y="5553951"/>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685998" y="904875"/>
            <a:ext cx="17602002" cy="854203"/>
          </a:xfrm>
          <a:prstGeom prst="rect">
            <a:avLst/>
          </a:prstGeom>
        </p:spPr>
        <p:txBody>
          <a:bodyPr lIns="0" tIns="0" rIns="0" bIns="0" rtlCol="0" anchor="t">
            <a:spAutoFit/>
          </a:bodyPr>
          <a:lstStyle/>
          <a:p>
            <a:pPr algn="l">
              <a:lnSpc>
                <a:spcPts val="5184"/>
              </a:lnSpc>
            </a:pPr>
            <a:r>
              <a:rPr lang="en-US" sz="4800" b="1" i="1">
                <a:solidFill>
                  <a:srgbClr val="004AAD"/>
                </a:solidFill>
                <a:latin typeface="Jaturat Bold Italics"/>
                <a:ea typeface="Jaturat Bold Italics"/>
                <a:cs typeface="Jaturat Bold Italics"/>
                <a:sym typeface="Jaturat Bold Italics"/>
              </a:rPr>
              <a:t>ANALYSE PAR POSTES TOTTENHAM (DÉFENSEURS)</a:t>
            </a:r>
          </a:p>
        </p:txBody>
      </p:sp>
      <p:sp>
        <p:nvSpPr>
          <p:cNvPr id="6" name="TextBox 6"/>
          <p:cNvSpPr txBox="1"/>
          <p:nvPr/>
        </p:nvSpPr>
        <p:spPr>
          <a:xfrm>
            <a:off x="403719" y="7548254"/>
            <a:ext cx="16855581" cy="2435795"/>
          </a:xfrm>
          <a:prstGeom prst="rect">
            <a:avLst/>
          </a:prstGeom>
        </p:spPr>
        <p:txBody>
          <a:bodyPr lIns="0" tIns="0" rIns="0" bIns="0" rtlCol="0" anchor="t">
            <a:spAutoFit/>
          </a:bodyPr>
          <a:lstStyle/>
          <a:p>
            <a:pPr algn="just">
              <a:lnSpc>
                <a:spcPts val="3220"/>
              </a:lnSpc>
            </a:pPr>
            <a:r>
              <a:rPr lang="en-US" sz="2300" dirty="0">
                <a:solidFill>
                  <a:srgbClr val="FFFFFF"/>
                </a:solidFill>
                <a:latin typeface="Open Sans"/>
                <a:ea typeface="Open Sans"/>
                <a:cs typeface="Open Sans"/>
                <a:sym typeface="Open Sans"/>
              </a:rPr>
              <a:t>En </a:t>
            </a:r>
            <a:r>
              <a:rPr lang="en-US" sz="2300" dirty="0" err="1">
                <a:solidFill>
                  <a:srgbClr val="FFFFFF"/>
                </a:solidFill>
                <a:latin typeface="Open Sans"/>
                <a:ea typeface="Open Sans"/>
                <a:cs typeface="Open Sans"/>
                <a:sym typeface="Open Sans"/>
              </a:rPr>
              <a:t>analysant</a:t>
            </a:r>
            <a:r>
              <a:rPr lang="en-US" sz="2300" dirty="0">
                <a:solidFill>
                  <a:srgbClr val="FFFFFF"/>
                </a:solidFill>
                <a:latin typeface="Open Sans"/>
                <a:ea typeface="Open Sans"/>
                <a:cs typeface="Open Sans"/>
                <a:sym typeface="Open Sans"/>
              </a:rPr>
              <a:t> le jeu de passes et les heatmaps, on observe que les </a:t>
            </a:r>
            <a:r>
              <a:rPr lang="en-US" sz="2300" dirty="0" err="1">
                <a:solidFill>
                  <a:srgbClr val="FFFFFF"/>
                </a:solidFill>
                <a:latin typeface="Open Sans"/>
                <a:ea typeface="Open Sans"/>
                <a:cs typeface="Open Sans"/>
                <a:sym typeface="Open Sans"/>
              </a:rPr>
              <a:t>défenseurs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centraux</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évoluent</a:t>
            </a:r>
            <a:r>
              <a:rPr lang="en-US" sz="2300" dirty="0">
                <a:solidFill>
                  <a:srgbClr val="FFFFFF"/>
                </a:solidFill>
                <a:latin typeface="Open Sans"/>
                <a:ea typeface="Open Sans"/>
                <a:cs typeface="Open Sans"/>
                <a:sym typeface="Open Sans"/>
              </a:rPr>
              <a:t> bas sur le terrain, tandis que les latéraux se </a:t>
            </a:r>
            <a:r>
              <a:rPr lang="en-US" sz="2300" dirty="0" err="1">
                <a:solidFill>
                  <a:srgbClr val="FFFFFF"/>
                </a:solidFill>
                <a:latin typeface="Open Sans"/>
                <a:ea typeface="Open Sans"/>
                <a:cs typeface="Open Sans"/>
                <a:sym typeface="Open Sans"/>
              </a:rPr>
              <a:t>positionnent</a:t>
            </a:r>
            <a:r>
              <a:rPr lang="en-US" sz="2300" dirty="0">
                <a:solidFill>
                  <a:srgbClr val="FFFFFF"/>
                </a:solidFill>
                <a:latin typeface="Open Sans"/>
                <a:ea typeface="Open Sans"/>
                <a:cs typeface="Open Sans"/>
                <a:sym typeface="Open Sans"/>
              </a:rPr>
              <a:t> plus haut. Les passes se </a:t>
            </a:r>
            <a:r>
              <a:rPr lang="en-US" sz="2300" dirty="0" err="1">
                <a:solidFill>
                  <a:srgbClr val="FFFFFF"/>
                </a:solidFill>
                <a:latin typeface="Open Sans"/>
                <a:ea typeface="Open Sans"/>
                <a:cs typeface="Open Sans"/>
                <a:sym typeface="Open Sans"/>
              </a:rPr>
              <a:t>concentrent</a:t>
            </a:r>
            <a:r>
              <a:rPr lang="en-US" sz="2300" dirty="0">
                <a:solidFill>
                  <a:srgbClr val="FFFFFF"/>
                </a:solidFill>
                <a:latin typeface="Open Sans"/>
                <a:ea typeface="Open Sans"/>
                <a:cs typeface="Open Sans"/>
                <a:sym typeface="Open Sans"/>
              </a:rPr>
              <a:t> principalement sur les </a:t>
            </a:r>
            <a:r>
              <a:rPr lang="en-US" sz="2300" dirty="0" err="1">
                <a:solidFill>
                  <a:srgbClr val="FFFFFF"/>
                </a:solidFill>
                <a:latin typeface="Open Sans"/>
                <a:ea typeface="Open Sans"/>
                <a:cs typeface="Open Sans"/>
                <a:sym typeface="Open Sans"/>
              </a:rPr>
              <a:t>côtés</a:t>
            </a:r>
            <a:r>
              <a:rPr lang="en-US" sz="2300" dirty="0">
                <a:solidFill>
                  <a:srgbClr val="FFFFFF"/>
                </a:solidFill>
                <a:latin typeface="Open Sans"/>
                <a:ea typeface="Open Sans"/>
                <a:cs typeface="Open Sans"/>
                <a:sym typeface="Open Sans"/>
              </a:rPr>
              <a:t>, ce qui montre que les </a:t>
            </a:r>
            <a:r>
              <a:rPr lang="en-US" sz="2300" dirty="0" err="1">
                <a:solidFill>
                  <a:srgbClr val="FFFFFF"/>
                </a:solidFill>
                <a:latin typeface="Open Sans"/>
                <a:ea typeface="Open Sans"/>
                <a:cs typeface="Open Sans"/>
                <a:sym typeface="Open Sans"/>
              </a:rPr>
              <a:t>défenseurs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centraux</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cherchent</a:t>
            </a:r>
            <a:r>
              <a:rPr lang="en-US" sz="2300" dirty="0">
                <a:solidFill>
                  <a:srgbClr val="FFFFFF"/>
                </a:solidFill>
                <a:latin typeface="Open Sans"/>
                <a:ea typeface="Open Sans"/>
                <a:cs typeface="Open Sans"/>
                <a:sym typeface="Open Sans"/>
              </a:rPr>
              <a:t> les latéraux. Enfin, on remarque une diminution du </a:t>
            </a:r>
            <a:r>
              <a:rPr lang="en-US" sz="2300" dirty="0" err="1">
                <a:solidFill>
                  <a:srgbClr val="FFFFFF"/>
                </a:solidFill>
                <a:latin typeface="Open Sans"/>
                <a:ea typeface="Open Sans"/>
                <a:cs typeface="Open Sans"/>
                <a:sym typeface="Open Sans"/>
              </a:rPr>
              <a:t>nombre</a:t>
            </a:r>
            <a:r>
              <a:rPr lang="en-US" sz="2300" dirty="0">
                <a:solidFill>
                  <a:srgbClr val="FFFFFF"/>
                </a:solidFill>
                <a:latin typeface="Open Sans"/>
                <a:ea typeface="Open Sans"/>
                <a:cs typeface="Open Sans"/>
                <a:sym typeface="Open Sans"/>
              </a:rPr>
              <a:t> de passes d’une mi-temps à l’autre, avec un </a:t>
            </a:r>
            <a:r>
              <a:rPr lang="en-US" sz="2300" dirty="0" err="1">
                <a:solidFill>
                  <a:srgbClr val="FFFFFF"/>
                </a:solidFill>
                <a:latin typeface="Open Sans"/>
                <a:ea typeface="Open Sans"/>
                <a:cs typeface="Open Sans"/>
                <a:sym typeface="Open Sans"/>
              </a:rPr>
              <a:t>recours</a:t>
            </a:r>
            <a:r>
              <a:rPr lang="en-US" sz="2300" dirty="0">
                <a:solidFill>
                  <a:srgbClr val="FFFFFF"/>
                </a:solidFill>
                <a:latin typeface="Open Sans"/>
                <a:ea typeface="Open Sans"/>
                <a:cs typeface="Open Sans"/>
                <a:sym typeface="Open Sans"/>
              </a:rPr>
              <a:t> plus </a:t>
            </a:r>
            <a:r>
              <a:rPr lang="en-US" sz="2300" dirty="0" err="1">
                <a:solidFill>
                  <a:srgbClr val="FFFFFF"/>
                </a:solidFill>
                <a:latin typeface="Open Sans"/>
                <a:ea typeface="Open Sans"/>
                <a:cs typeface="Open Sans"/>
                <a:sym typeface="Open Sans"/>
              </a:rPr>
              <a:t>fréquent</a:t>
            </a:r>
            <a:r>
              <a:rPr lang="en-US" sz="2300" dirty="0">
                <a:solidFill>
                  <a:srgbClr val="FFFFFF"/>
                </a:solidFill>
                <a:latin typeface="Open Sans"/>
                <a:ea typeface="Open Sans"/>
                <a:cs typeface="Open Sans"/>
                <a:sym typeface="Open Sans"/>
              </a:rPr>
              <a:t> au jeu long qui </a:t>
            </a:r>
            <a:r>
              <a:rPr lang="en-US" sz="2300" dirty="0" err="1">
                <a:solidFill>
                  <a:srgbClr val="FFFFFF"/>
                </a:solidFill>
                <a:latin typeface="Open Sans"/>
                <a:ea typeface="Open Sans"/>
                <a:cs typeface="Open Sans"/>
                <a:sym typeface="Open Sans"/>
              </a:rPr>
              <a:t>peut</a:t>
            </a:r>
            <a:r>
              <a:rPr lang="en-US" sz="2300" dirty="0">
                <a:solidFill>
                  <a:srgbClr val="FFFFFF"/>
                </a:solidFill>
                <a:latin typeface="Open Sans"/>
                <a:ea typeface="Open Sans"/>
                <a:cs typeface="Open Sans"/>
                <a:sym typeface="Open Sans"/>
              </a:rPr>
              <a:t> être due au fait que le match ce </a:t>
            </a:r>
            <a:r>
              <a:rPr lang="en-US" sz="2300" dirty="0" err="1">
                <a:solidFill>
                  <a:srgbClr val="FFFFFF"/>
                </a:solidFill>
                <a:latin typeface="Open Sans"/>
                <a:ea typeface="Open Sans"/>
                <a:cs typeface="Open Sans"/>
                <a:sym typeface="Open Sans"/>
              </a:rPr>
              <a:t>soit</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emballer</a:t>
            </a:r>
            <a:r>
              <a:rPr lang="en-US" sz="2300" dirty="0">
                <a:solidFill>
                  <a:srgbClr val="FFFFFF"/>
                </a:solidFill>
                <a:latin typeface="Open Sans"/>
                <a:ea typeface="Open Sans"/>
                <a:cs typeface="Open Sans"/>
                <a:sym typeface="Open Sans"/>
              </a:rPr>
              <a:t> après les buts et il y a donc </a:t>
            </a:r>
            <a:r>
              <a:rPr lang="en-US" sz="2300" dirty="0" err="1">
                <a:solidFill>
                  <a:srgbClr val="FFFFFF"/>
                </a:solidFill>
                <a:latin typeface="Open Sans"/>
                <a:ea typeface="Open Sans"/>
                <a:cs typeface="Open Sans"/>
                <a:sym typeface="Open Sans"/>
              </a:rPr>
              <a:t>moins</a:t>
            </a:r>
            <a:r>
              <a:rPr lang="en-US" sz="2300" dirty="0">
                <a:solidFill>
                  <a:srgbClr val="FFFFFF"/>
                </a:solidFill>
                <a:latin typeface="Open Sans"/>
                <a:ea typeface="Open Sans"/>
                <a:cs typeface="Open Sans"/>
                <a:sym typeface="Open Sans"/>
              </a:rPr>
              <a:t> de contrôle de la part de Tottenham. Enfin, les </a:t>
            </a:r>
            <a:r>
              <a:rPr lang="en-US" sz="2300" dirty="0" err="1">
                <a:solidFill>
                  <a:srgbClr val="FFFFFF"/>
                </a:solidFill>
                <a:latin typeface="Open Sans"/>
                <a:ea typeface="Open Sans"/>
                <a:cs typeface="Open Sans"/>
                <a:sym typeface="Open Sans"/>
              </a:rPr>
              <a:t>centres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n’ont</a:t>
            </a:r>
            <a:r>
              <a:rPr lang="en-US" sz="2300" dirty="0">
                <a:solidFill>
                  <a:srgbClr val="FFFFFF"/>
                </a:solidFill>
                <a:latin typeface="Open Sans"/>
                <a:ea typeface="Open Sans"/>
                <a:cs typeface="Open Sans"/>
                <a:sym typeface="Open Sans"/>
              </a:rPr>
              <a:t> pas été très </a:t>
            </a:r>
            <a:r>
              <a:rPr lang="en-US" sz="2300" dirty="0" err="1">
                <a:solidFill>
                  <a:srgbClr val="FFFFFF"/>
                </a:solidFill>
                <a:latin typeface="Open Sans"/>
                <a:ea typeface="Open Sans"/>
                <a:cs typeface="Open Sans"/>
                <a:sym typeface="Open Sans"/>
              </a:rPr>
              <a:t>concluants</a:t>
            </a:r>
            <a:r>
              <a:rPr lang="en-US" sz="2300" dirty="0">
                <a:solidFill>
                  <a:srgbClr val="FFFFFF"/>
                </a:solidFill>
                <a:latin typeface="Open Sans"/>
                <a:ea typeface="Open Sans"/>
                <a:cs typeface="Open Sans"/>
                <a:sym typeface="Open Sans"/>
              </a:rPr>
              <a:t>, surtout en 1ère mi-temps.</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17</a:t>
            </a:r>
          </a:p>
        </p:txBody>
      </p:sp>
      <p:sp>
        <p:nvSpPr>
          <p:cNvPr id="8" name="TextBox 8"/>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2915096" y="6844758"/>
            <a:ext cx="4416770" cy="3185595"/>
          </a:xfrm>
          <a:custGeom>
            <a:avLst/>
            <a:gdLst/>
            <a:ahLst/>
            <a:cxnLst/>
            <a:rect l="l" t="t" r="r" b="b"/>
            <a:pathLst>
              <a:path w="4416770" h="3185595">
                <a:moveTo>
                  <a:pt x="0" y="0"/>
                </a:moveTo>
                <a:lnTo>
                  <a:pt x="4416770" y="0"/>
                </a:lnTo>
                <a:lnTo>
                  <a:pt x="4416770" y="3185596"/>
                </a:lnTo>
                <a:lnTo>
                  <a:pt x="0" y="3185596"/>
                </a:lnTo>
                <a:lnTo>
                  <a:pt x="0" y="0"/>
                </a:lnTo>
                <a:close/>
              </a:path>
            </a:pathLst>
          </a:custGeom>
          <a:blipFill>
            <a:blip r:embed="rId3"/>
            <a:stretch>
              <a:fillRect/>
            </a:stretch>
          </a:blipFill>
        </p:spPr>
        <p:txBody>
          <a:bodyPr/>
          <a:lstStyle/>
          <a:p>
            <a:endParaRPr lang="fr-FR"/>
          </a:p>
        </p:txBody>
      </p:sp>
      <p:sp>
        <p:nvSpPr>
          <p:cNvPr id="4" name="Freeform 4"/>
          <p:cNvSpPr/>
          <p:nvPr/>
        </p:nvSpPr>
        <p:spPr>
          <a:xfrm>
            <a:off x="10064678" y="6694829"/>
            <a:ext cx="4632673" cy="3335524"/>
          </a:xfrm>
          <a:custGeom>
            <a:avLst/>
            <a:gdLst/>
            <a:ahLst/>
            <a:cxnLst/>
            <a:rect l="l" t="t" r="r" b="b"/>
            <a:pathLst>
              <a:path w="4632673" h="3335524">
                <a:moveTo>
                  <a:pt x="0" y="0"/>
                </a:moveTo>
                <a:lnTo>
                  <a:pt x="4632673" y="0"/>
                </a:lnTo>
                <a:lnTo>
                  <a:pt x="4632673" y="3335525"/>
                </a:lnTo>
                <a:lnTo>
                  <a:pt x="0" y="3335525"/>
                </a:lnTo>
                <a:lnTo>
                  <a:pt x="0" y="0"/>
                </a:lnTo>
                <a:close/>
              </a:path>
            </a:pathLst>
          </a:custGeom>
          <a:blipFill>
            <a:blip r:embed="rId4"/>
            <a:stretch>
              <a:fillRect/>
            </a:stretch>
          </a:blipFill>
        </p:spPr>
        <p:txBody>
          <a:bodyPr/>
          <a:lstStyle/>
          <a:p>
            <a:endParaRPr lang="fr-FR"/>
          </a:p>
        </p:txBody>
      </p:sp>
      <p:sp>
        <p:nvSpPr>
          <p:cNvPr id="5" name="Freeform 5"/>
          <p:cNvSpPr/>
          <p:nvPr/>
        </p:nvSpPr>
        <p:spPr>
          <a:xfrm>
            <a:off x="12853376" y="2767271"/>
            <a:ext cx="4551180" cy="3276849"/>
          </a:xfrm>
          <a:custGeom>
            <a:avLst/>
            <a:gdLst/>
            <a:ahLst/>
            <a:cxnLst/>
            <a:rect l="l" t="t" r="r" b="b"/>
            <a:pathLst>
              <a:path w="4551180" h="3276849">
                <a:moveTo>
                  <a:pt x="0" y="0"/>
                </a:moveTo>
                <a:lnTo>
                  <a:pt x="4551180" y="0"/>
                </a:lnTo>
                <a:lnTo>
                  <a:pt x="4551180" y="3276849"/>
                </a:lnTo>
                <a:lnTo>
                  <a:pt x="0" y="3276849"/>
                </a:lnTo>
                <a:lnTo>
                  <a:pt x="0" y="0"/>
                </a:lnTo>
                <a:close/>
              </a:path>
            </a:pathLst>
          </a:custGeom>
          <a:blipFill>
            <a:blip r:embed="rId5"/>
            <a:stretch>
              <a:fillRect/>
            </a:stretch>
          </a:blipFill>
        </p:spPr>
        <p:txBody>
          <a:bodyPr/>
          <a:lstStyle/>
          <a:p>
            <a:endParaRPr lang="fr-FR"/>
          </a:p>
        </p:txBody>
      </p:sp>
      <p:sp>
        <p:nvSpPr>
          <p:cNvPr id="6" name="Freeform 6"/>
          <p:cNvSpPr/>
          <p:nvPr/>
        </p:nvSpPr>
        <p:spPr>
          <a:xfrm>
            <a:off x="6980677" y="2986346"/>
            <a:ext cx="4123448" cy="2968883"/>
          </a:xfrm>
          <a:custGeom>
            <a:avLst/>
            <a:gdLst/>
            <a:ahLst/>
            <a:cxnLst/>
            <a:rect l="l" t="t" r="r" b="b"/>
            <a:pathLst>
              <a:path w="4123448" h="2968883">
                <a:moveTo>
                  <a:pt x="0" y="0"/>
                </a:moveTo>
                <a:lnTo>
                  <a:pt x="4123449" y="0"/>
                </a:lnTo>
                <a:lnTo>
                  <a:pt x="4123449" y="2968883"/>
                </a:lnTo>
                <a:lnTo>
                  <a:pt x="0" y="2968883"/>
                </a:lnTo>
                <a:lnTo>
                  <a:pt x="0" y="0"/>
                </a:lnTo>
                <a:close/>
              </a:path>
            </a:pathLst>
          </a:custGeom>
          <a:blipFill>
            <a:blip r:embed="rId6"/>
            <a:stretch>
              <a:fillRect/>
            </a:stretch>
          </a:blipFill>
        </p:spPr>
        <p:txBody>
          <a:bodyPr/>
          <a:lstStyle/>
          <a:p>
            <a:endParaRPr lang="fr-FR"/>
          </a:p>
        </p:txBody>
      </p:sp>
      <p:sp>
        <p:nvSpPr>
          <p:cNvPr id="7" name="Freeform 7"/>
          <p:cNvSpPr/>
          <p:nvPr/>
        </p:nvSpPr>
        <p:spPr>
          <a:xfrm>
            <a:off x="685998" y="2965967"/>
            <a:ext cx="4151752" cy="2989262"/>
          </a:xfrm>
          <a:custGeom>
            <a:avLst/>
            <a:gdLst/>
            <a:ahLst/>
            <a:cxnLst/>
            <a:rect l="l" t="t" r="r" b="b"/>
            <a:pathLst>
              <a:path w="4151752" h="2989262">
                <a:moveTo>
                  <a:pt x="0" y="0"/>
                </a:moveTo>
                <a:lnTo>
                  <a:pt x="4151752" y="0"/>
                </a:lnTo>
                <a:lnTo>
                  <a:pt x="4151752" y="2989262"/>
                </a:lnTo>
                <a:lnTo>
                  <a:pt x="0" y="2989262"/>
                </a:lnTo>
                <a:lnTo>
                  <a:pt x="0" y="0"/>
                </a:lnTo>
                <a:close/>
              </a:path>
            </a:pathLst>
          </a:custGeom>
          <a:blipFill>
            <a:blip r:embed="rId7"/>
            <a:stretch>
              <a:fillRect/>
            </a:stretch>
          </a:blipFill>
        </p:spPr>
        <p:txBody>
          <a:bodyPr/>
          <a:lstStyle/>
          <a:p>
            <a:endParaRPr lang="fr-FR"/>
          </a:p>
        </p:txBody>
      </p:sp>
      <p:sp>
        <p:nvSpPr>
          <p:cNvPr id="8" name="TextBox 8"/>
          <p:cNvSpPr txBox="1"/>
          <p:nvPr/>
        </p:nvSpPr>
        <p:spPr>
          <a:xfrm>
            <a:off x="685998" y="904875"/>
            <a:ext cx="17602002" cy="666849"/>
          </a:xfrm>
          <a:prstGeom prst="rect">
            <a:avLst/>
          </a:prstGeom>
        </p:spPr>
        <p:txBody>
          <a:bodyPr lIns="0" tIns="0" rIns="0" bIns="0" rtlCol="0" anchor="t">
            <a:spAutoFit/>
          </a:bodyPr>
          <a:lstStyle/>
          <a:p>
            <a:pPr algn="l">
              <a:lnSpc>
                <a:spcPts val="5184"/>
              </a:lnSpc>
            </a:pPr>
            <a:r>
              <a:rPr lang="en-US" sz="4800" b="1" i="1" dirty="0">
                <a:solidFill>
                  <a:srgbClr val="004AAD"/>
                </a:solidFill>
                <a:latin typeface="Jaturat Bold Italics"/>
                <a:ea typeface="Jaturat Bold Italics"/>
                <a:cs typeface="Jaturat Bold Italics"/>
                <a:sym typeface="Jaturat Bold Italics"/>
              </a:rPr>
              <a:t>ANALYSE PAR </a:t>
            </a:r>
            <a:r>
              <a:rPr lang="en-US" sz="4800" b="1" i="1">
                <a:solidFill>
                  <a:srgbClr val="004AAD"/>
                </a:solidFill>
                <a:latin typeface="Jaturat Bold Italics"/>
                <a:ea typeface="Jaturat Bold Italics"/>
                <a:cs typeface="Jaturat Bold Italics"/>
                <a:sym typeface="Jaturat Bold Italics"/>
              </a:rPr>
              <a:t>POSTES TOTTENHAM (DÉFENSEURS)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18</a:t>
            </a:r>
          </a:p>
        </p:txBody>
      </p:sp>
      <p:sp>
        <p:nvSpPr>
          <p:cNvPr id="10" name="TextBox 10"/>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
        <p:nvSpPr>
          <p:cNvPr id="11" name="TextBox 11"/>
          <p:cNvSpPr txBox="1"/>
          <p:nvPr/>
        </p:nvSpPr>
        <p:spPr>
          <a:xfrm>
            <a:off x="13776213" y="1760609"/>
            <a:ext cx="2410751" cy="863600"/>
          </a:xfrm>
          <a:prstGeom prst="rect">
            <a:avLst/>
          </a:prstGeom>
        </p:spPr>
        <p:txBody>
          <a:bodyPr wrap="square" lIns="0" tIns="0" rIns="0" bIns="0" rtlCol="0" anchor="t">
            <a:spAutoFit/>
          </a:bodyPr>
          <a:lstStyle/>
          <a:p>
            <a:pPr algn="ctr">
              <a:lnSpc>
                <a:spcPts val="7000"/>
              </a:lnSpc>
            </a:pPr>
            <a:r>
              <a:rPr lang="en-US" sz="5000" b="1" dirty="0">
                <a:solidFill>
                  <a:srgbClr val="FFFFFF"/>
                </a:solidFill>
                <a:latin typeface="Open Sans Bold"/>
                <a:ea typeface="Open Sans Bold"/>
                <a:cs typeface="Open Sans Bold"/>
                <a:sym typeface="Open Sans Bold"/>
              </a:rPr>
              <a:t>Eriksen</a:t>
            </a:r>
          </a:p>
        </p:txBody>
      </p:sp>
      <p:sp>
        <p:nvSpPr>
          <p:cNvPr id="12" name="TextBox 12"/>
          <p:cNvSpPr txBox="1"/>
          <p:nvPr/>
        </p:nvSpPr>
        <p:spPr>
          <a:xfrm>
            <a:off x="11203820" y="5865388"/>
            <a:ext cx="1549861"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Dier</a:t>
            </a:r>
          </a:p>
        </p:txBody>
      </p:sp>
      <p:sp>
        <p:nvSpPr>
          <p:cNvPr id="13" name="TextBox 13"/>
          <p:cNvSpPr txBox="1"/>
          <p:nvPr/>
        </p:nvSpPr>
        <p:spPr>
          <a:xfrm>
            <a:off x="1304850" y="1844446"/>
            <a:ext cx="2410751"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Laméla</a:t>
            </a:r>
          </a:p>
        </p:txBody>
      </p:sp>
      <p:sp>
        <p:nvSpPr>
          <p:cNvPr id="14" name="TextBox 14"/>
          <p:cNvSpPr txBox="1"/>
          <p:nvPr/>
        </p:nvSpPr>
        <p:spPr>
          <a:xfrm>
            <a:off x="3505243" y="5955229"/>
            <a:ext cx="3081758"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Dembélé</a:t>
            </a:r>
          </a:p>
        </p:txBody>
      </p:sp>
      <p:sp>
        <p:nvSpPr>
          <p:cNvPr id="15" name="TextBox 15"/>
          <p:cNvSpPr txBox="1"/>
          <p:nvPr/>
        </p:nvSpPr>
        <p:spPr>
          <a:xfrm>
            <a:off x="8458201" y="1880176"/>
            <a:ext cx="1215892"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Alli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TextBox 3"/>
          <p:cNvSpPr txBox="1"/>
          <p:nvPr/>
        </p:nvSpPr>
        <p:spPr>
          <a:xfrm>
            <a:off x="685998" y="452628"/>
            <a:ext cx="17602002" cy="999744"/>
          </a:xfrm>
          <a:prstGeom prst="rect">
            <a:avLst/>
          </a:prstGeom>
        </p:spPr>
        <p:txBody>
          <a:bodyPr lIns="0" tIns="0" rIns="0" bIns="0" rtlCol="0" anchor="t">
            <a:spAutoFit/>
          </a:bodyPr>
          <a:lstStyle/>
          <a:p>
            <a:pPr algn="l">
              <a:lnSpc>
                <a:spcPts val="6048"/>
              </a:lnSpc>
            </a:pPr>
            <a:r>
              <a:rPr lang="en-US" sz="5600" b="1" i="1">
                <a:solidFill>
                  <a:srgbClr val="FFFFFF"/>
                </a:solidFill>
                <a:latin typeface="Jaturat Bold Italics"/>
                <a:ea typeface="Jaturat Bold Italics"/>
                <a:cs typeface="Jaturat Bold Italics"/>
                <a:sym typeface="Jaturat Bold Italics"/>
              </a:rPr>
              <a:t>SOMMAIRE</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a:t>
            </a:r>
          </a:p>
        </p:txBody>
      </p:sp>
      <p:sp>
        <p:nvSpPr>
          <p:cNvPr id="5" name="TextBox 5"/>
          <p:cNvSpPr txBox="1"/>
          <p:nvPr/>
        </p:nvSpPr>
        <p:spPr>
          <a:xfrm>
            <a:off x="1028700" y="2242727"/>
            <a:ext cx="16802100" cy="5868273"/>
          </a:xfrm>
          <a:prstGeom prst="rect">
            <a:avLst/>
          </a:prstGeom>
        </p:spPr>
        <p:txBody>
          <a:bodyPr wrap="square" lIns="0" tIns="0" rIns="0" bIns="0" rtlCol="0" anchor="t">
            <a:spAutoFit/>
          </a:bodyPr>
          <a:lstStyle/>
          <a:p>
            <a:pPr marL="1011728" lvl="1" indent="-505864" algn="l">
              <a:lnSpc>
                <a:spcPts val="6560"/>
              </a:lnSpc>
              <a:buAutoNum type="arabicPeriod"/>
            </a:pPr>
            <a:r>
              <a:rPr lang="en-US" sz="4686" b="1" dirty="0">
                <a:solidFill>
                  <a:srgbClr val="FFFFFF"/>
                </a:solidFill>
                <a:latin typeface="Open Sans Bold"/>
                <a:ea typeface="Open Sans Bold"/>
                <a:cs typeface="Open Sans Bold"/>
                <a:sym typeface="Open Sans Bold"/>
              </a:rPr>
              <a:t>Contexte du match</a:t>
            </a:r>
          </a:p>
          <a:p>
            <a:pPr marL="1011728" lvl="1" indent="-505864" algn="l">
              <a:lnSpc>
                <a:spcPts val="6560"/>
              </a:lnSpc>
              <a:buAutoNum type="arabicPeriod"/>
            </a:pPr>
            <a:r>
              <a:rPr lang="en-US" sz="4686" b="1" dirty="0">
                <a:solidFill>
                  <a:srgbClr val="FFFFFF"/>
                </a:solidFill>
                <a:latin typeface="Open Sans Bold"/>
                <a:ea typeface="Open Sans Bold"/>
                <a:cs typeface="Open Sans Bold"/>
                <a:sym typeface="Open Sans Bold"/>
              </a:rPr>
              <a:t>Statistiques clés</a:t>
            </a:r>
          </a:p>
          <a:p>
            <a:pPr marL="1011728" lvl="1" indent="-505864" algn="l">
              <a:lnSpc>
                <a:spcPts val="6560"/>
              </a:lnSpc>
              <a:buAutoNum type="arabicPeriod"/>
            </a:pPr>
            <a:r>
              <a:rPr lang="en-US" sz="4686" b="1" dirty="0">
                <a:solidFill>
                  <a:srgbClr val="004AAD"/>
                </a:solidFill>
                <a:latin typeface="Open Sans Bold"/>
                <a:ea typeface="Open Sans Bold"/>
                <a:cs typeface="Open Sans Bold"/>
                <a:sym typeface="Open Sans Bold"/>
              </a:rPr>
              <a:t>Analyse du Jeu de Tottenham</a:t>
            </a:r>
          </a:p>
          <a:p>
            <a:pPr marL="1011728" lvl="1" indent="-505864" algn="l">
              <a:lnSpc>
                <a:spcPts val="6560"/>
              </a:lnSpc>
              <a:buAutoNum type="arabicPeriod"/>
            </a:pPr>
            <a:r>
              <a:rPr lang="en-US" sz="4686" b="1" dirty="0">
                <a:solidFill>
                  <a:srgbClr val="CF1B1B"/>
                </a:solidFill>
                <a:latin typeface="Open Sans Bold"/>
                <a:ea typeface="Open Sans Bold"/>
                <a:cs typeface="Open Sans Bold"/>
                <a:sym typeface="Open Sans Bold"/>
              </a:rPr>
              <a:t>Analyse du jeu de Arsenal</a:t>
            </a:r>
          </a:p>
          <a:p>
            <a:pPr marL="1011728" lvl="1" indent="-505864" algn="l">
              <a:lnSpc>
                <a:spcPts val="6560"/>
              </a:lnSpc>
              <a:buAutoNum type="arabicPeriod"/>
            </a:pPr>
            <a:r>
              <a:rPr lang="en-US" sz="4686" b="1" dirty="0">
                <a:solidFill>
                  <a:srgbClr val="FFDE59"/>
                </a:solidFill>
                <a:latin typeface="Open Sans Bold"/>
                <a:ea typeface="Open Sans Bold"/>
                <a:cs typeface="Open Sans Bold"/>
                <a:sym typeface="Open Sans Bold"/>
              </a:rPr>
              <a:t>Les joueurs stars</a:t>
            </a:r>
          </a:p>
          <a:p>
            <a:pPr marL="1011728" lvl="1" indent="-505864" algn="l">
              <a:lnSpc>
                <a:spcPts val="6560"/>
              </a:lnSpc>
              <a:buAutoNum type="arabicPeriod"/>
            </a:pPr>
            <a:r>
              <a:rPr lang="en-US" sz="4686" b="1" dirty="0">
                <a:solidFill>
                  <a:srgbClr val="FFFFFF"/>
                </a:solidFill>
                <a:latin typeface="Open Sans Bold"/>
                <a:ea typeface="Open Sans Bold"/>
                <a:cs typeface="Open Sans Bold"/>
                <a:sym typeface="Open Sans Bold"/>
              </a:rPr>
              <a:t>Différences clés et facteurs determinants du match.</a:t>
            </a:r>
          </a:p>
          <a:p>
            <a:pPr marL="1011728" lvl="1" indent="-505864" algn="l">
              <a:lnSpc>
                <a:spcPts val="6560"/>
              </a:lnSpc>
              <a:buAutoNum type="arabicPeriod"/>
            </a:pPr>
            <a:r>
              <a:rPr lang="en-US" sz="4686" b="1" dirty="0">
                <a:solidFill>
                  <a:srgbClr val="FFFFFF"/>
                </a:solidFill>
                <a:latin typeface="Open Sans Bold"/>
                <a:ea typeface="Open Sans Bold"/>
                <a:cs typeface="Open Sans Bold"/>
                <a:sym typeface="Open Sans Bold"/>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028700" y="2079786"/>
            <a:ext cx="7181194" cy="4946047"/>
          </a:xfrm>
          <a:custGeom>
            <a:avLst/>
            <a:gdLst/>
            <a:ahLst/>
            <a:cxnLst/>
            <a:rect l="l" t="t" r="r" b="b"/>
            <a:pathLst>
              <a:path w="7181194" h="4946047">
                <a:moveTo>
                  <a:pt x="0" y="0"/>
                </a:moveTo>
                <a:lnTo>
                  <a:pt x="7181194" y="0"/>
                </a:lnTo>
                <a:lnTo>
                  <a:pt x="7181194" y="4946047"/>
                </a:lnTo>
                <a:lnTo>
                  <a:pt x="0" y="4946047"/>
                </a:lnTo>
                <a:lnTo>
                  <a:pt x="0" y="0"/>
                </a:lnTo>
                <a:close/>
              </a:path>
            </a:pathLst>
          </a:custGeom>
          <a:blipFill>
            <a:blip r:embed="rId3"/>
            <a:stretch>
              <a:fillRect/>
            </a:stretch>
          </a:blipFill>
        </p:spPr>
        <p:txBody>
          <a:bodyPr/>
          <a:lstStyle/>
          <a:p>
            <a:endParaRPr lang="fr-FR"/>
          </a:p>
        </p:txBody>
      </p:sp>
      <p:sp>
        <p:nvSpPr>
          <p:cNvPr id="4" name="Freeform 4"/>
          <p:cNvSpPr/>
          <p:nvPr/>
        </p:nvSpPr>
        <p:spPr>
          <a:xfrm>
            <a:off x="9486999" y="1995436"/>
            <a:ext cx="7489013" cy="5158058"/>
          </a:xfrm>
          <a:custGeom>
            <a:avLst/>
            <a:gdLst/>
            <a:ahLst/>
            <a:cxnLst/>
            <a:rect l="l" t="t" r="r" b="b"/>
            <a:pathLst>
              <a:path w="7489013" h="5158058">
                <a:moveTo>
                  <a:pt x="0" y="0"/>
                </a:moveTo>
                <a:lnTo>
                  <a:pt x="7489013" y="0"/>
                </a:lnTo>
                <a:lnTo>
                  <a:pt x="7489013" y="5158058"/>
                </a:lnTo>
                <a:lnTo>
                  <a:pt x="0" y="5158058"/>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685998" y="904875"/>
            <a:ext cx="17602002" cy="854203"/>
          </a:xfrm>
          <a:prstGeom prst="rect">
            <a:avLst/>
          </a:prstGeom>
        </p:spPr>
        <p:txBody>
          <a:bodyPr lIns="0" tIns="0" rIns="0" bIns="0" rtlCol="0" anchor="t">
            <a:spAutoFit/>
          </a:bodyPr>
          <a:lstStyle/>
          <a:p>
            <a:pPr algn="l">
              <a:lnSpc>
                <a:spcPts val="5184"/>
              </a:lnSpc>
            </a:pPr>
            <a:r>
              <a:rPr lang="en-US" sz="4800" b="1" i="1">
                <a:solidFill>
                  <a:srgbClr val="004AAD"/>
                </a:solidFill>
                <a:latin typeface="Jaturat Bold Italics"/>
                <a:ea typeface="Jaturat Bold Italics"/>
                <a:cs typeface="Jaturat Bold Italics"/>
                <a:sym typeface="Jaturat Bold Italics"/>
              </a:rPr>
              <a:t>ANALYSE PAR POSTES TOTTENHAM (MILIEUX)</a:t>
            </a:r>
          </a:p>
        </p:txBody>
      </p:sp>
      <p:sp>
        <p:nvSpPr>
          <p:cNvPr id="6" name="TextBox 6"/>
          <p:cNvSpPr txBox="1"/>
          <p:nvPr/>
        </p:nvSpPr>
        <p:spPr>
          <a:xfrm>
            <a:off x="716209" y="7342228"/>
            <a:ext cx="16855581" cy="1989454"/>
          </a:xfrm>
          <a:prstGeom prst="rect">
            <a:avLst/>
          </a:prstGeom>
        </p:spPr>
        <p:txBody>
          <a:bodyPr lIns="0" tIns="0" rIns="0" bIns="0" rtlCol="0" anchor="t">
            <a:spAutoFit/>
          </a:bodyPr>
          <a:lstStyle/>
          <a:p>
            <a:pPr algn="just">
              <a:lnSpc>
                <a:spcPts val="3220"/>
              </a:lnSpc>
            </a:pPr>
            <a:r>
              <a:rPr lang="en-US" sz="2300" dirty="0">
                <a:solidFill>
                  <a:srgbClr val="FFFFFF"/>
                </a:solidFill>
                <a:latin typeface="Open Sans"/>
                <a:ea typeface="Open Sans"/>
                <a:cs typeface="Open Sans"/>
                <a:sym typeface="Open Sans"/>
              </a:rPr>
              <a:t>En observant le jeu de passes et les heatmaps, on constate une </a:t>
            </a:r>
            <a:r>
              <a:rPr lang="en-US" sz="2300" dirty="0" err="1">
                <a:solidFill>
                  <a:srgbClr val="FFFFFF"/>
                </a:solidFill>
                <a:latin typeface="Open Sans"/>
                <a:ea typeface="Open Sans"/>
                <a:cs typeface="Open Sans"/>
                <a:sym typeface="Open Sans"/>
              </a:rPr>
              <a:t>prédominance</a:t>
            </a:r>
            <a:r>
              <a:rPr lang="en-US" sz="2300" dirty="0">
                <a:solidFill>
                  <a:srgbClr val="FFFFFF"/>
                </a:solidFill>
                <a:latin typeface="Open Sans"/>
                <a:ea typeface="Open Sans"/>
                <a:cs typeface="Open Sans"/>
                <a:sym typeface="Open Sans"/>
              </a:rPr>
              <a:t> des passes </a:t>
            </a:r>
            <a:r>
              <a:rPr lang="en-US" sz="2300" dirty="0" err="1">
                <a:solidFill>
                  <a:srgbClr val="FFFFFF"/>
                </a:solidFill>
                <a:latin typeface="Open Sans"/>
                <a:ea typeface="Open Sans"/>
                <a:cs typeface="Open Sans"/>
                <a:sym typeface="Open Sans"/>
              </a:rPr>
              <a:t>courtes</a:t>
            </a:r>
            <a:r>
              <a:rPr lang="en-US" sz="2300" dirty="0">
                <a:solidFill>
                  <a:srgbClr val="FFFFFF"/>
                </a:solidFill>
                <a:latin typeface="Open Sans"/>
                <a:ea typeface="Open Sans"/>
                <a:cs typeface="Open Sans"/>
                <a:sym typeface="Open Sans"/>
              </a:rPr>
              <a:t> et </a:t>
            </a:r>
            <a:r>
              <a:rPr lang="en-US" sz="2300" dirty="0" err="1">
                <a:solidFill>
                  <a:srgbClr val="FFFFFF"/>
                </a:solidFill>
                <a:latin typeface="Open Sans"/>
                <a:ea typeface="Open Sans"/>
                <a:cs typeface="Open Sans"/>
                <a:sym typeface="Open Sans"/>
              </a:rPr>
              <a:t>axiales</a:t>
            </a:r>
            <a:r>
              <a:rPr lang="en-US" sz="2300" dirty="0">
                <a:solidFill>
                  <a:srgbClr val="FFFFFF"/>
                </a:solidFill>
                <a:latin typeface="Open Sans"/>
                <a:ea typeface="Open Sans"/>
                <a:cs typeface="Open Sans"/>
                <a:sym typeface="Open Sans"/>
              </a:rPr>
              <a:t>. En première mi-temps, les milieux de terrain </a:t>
            </a:r>
            <a:r>
              <a:rPr lang="en-US" sz="2300" dirty="0" err="1">
                <a:solidFill>
                  <a:srgbClr val="FFFFFF"/>
                </a:solidFill>
                <a:latin typeface="Open Sans"/>
                <a:ea typeface="Open Sans"/>
                <a:cs typeface="Open Sans"/>
                <a:sym typeface="Open Sans"/>
              </a:rPr>
              <a:t>sont</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positionnés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assez</a:t>
            </a:r>
            <a:r>
              <a:rPr lang="en-US" sz="2300" dirty="0">
                <a:solidFill>
                  <a:srgbClr val="FFFFFF"/>
                </a:solidFill>
                <a:latin typeface="Open Sans"/>
                <a:ea typeface="Open Sans"/>
                <a:cs typeface="Open Sans"/>
                <a:sym typeface="Open Sans"/>
              </a:rPr>
              <a:t> haut sur le terrain, </a:t>
            </a:r>
            <a:r>
              <a:rPr lang="en-US" sz="2300" dirty="0" err="1">
                <a:solidFill>
                  <a:srgbClr val="FFFFFF"/>
                </a:solidFill>
                <a:latin typeface="Open Sans"/>
                <a:ea typeface="Open Sans"/>
                <a:cs typeface="Open Sans"/>
                <a:sym typeface="Open Sans"/>
              </a:rPr>
              <a:t>majoritairement</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orientés</a:t>
            </a:r>
            <a:r>
              <a:rPr lang="en-US" sz="2300" dirty="0">
                <a:solidFill>
                  <a:srgbClr val="FFFFFF"/>
                </a:solidFill>
                <a:latin typeface="Open Sans"/>
                <a:ea typeface="Open Sans"/>
                <a:cs typeface="Open Sans"/>
                <a:sym typeface="Open Sans"/>
              </a:rPr>
              <a:t> vers l’axe, à </a:t>
            </a:r>
            <a:r>
              <a:rPr lang="en-US" sz="2300" dirty="0" err="1">
                <a:solidFill>
                  <a:srgbClr val="FFFFFF"/>
                </a:solidFill>
                <a:latin typeface="Open Sans"/>
                <a:ea typeface="Open Sans"/>
                <a:cs typeface="Open Sans"/>
                <a:sym typeface="Open Sans"/>
              </a:rPr>
              <a:t>l’exception</a:t>
            </a:r>
            <a:r>
              <a:rPr lang="en-US" sz="2300" dirty="0">
                <a:solidFill>
                  <a:srgbClr val="FFFFFF"/>
                </a:solidFill>
                <a:latin typeface="Open Sans"/>
                <a:ea typeface="Open Sans"/>
                <a:cs typeface="Open Sans"/>
                <a:sym typeface="Open Sans"/>
              </a:rPr>
              <a:t> de Dele Alli qui </a:t>
            </a:r>
            <a:r>
              <a:rPr lang="en-US" sz="2300" dirty="0" err="1">
                <a:solidFill>
                  <a:srgbClr val="FFFFFF"/>
                </a:solidFill>
                <a:latin typeface="Open Sans"/>
                <a:ea typeface="Open Sans"/>
                <a:cs typeface="Open Sans"/>
                <a:sym typeface="Open Sans"/>
              </a:rPr>
              <a:t>s’écarte</a:t>
            </a:r>
            <a:r>
              <a:rPr lang="en-US" sz="2300" dirty="0">
                <a:solidFill>
                  <a:srgbClr val="FFFFFF"/>
                </a:solidFill>
                <a:latin typeface="Open Sans"/>
                <a:ea typeface="Open Sans"/>
                <a:cs typeface="Open Sans"/>
                <a:sym typeface="Open Sans"/>
              </a:rPr>
              <a:t> sur le </a:t>
            </a:r>
            <a:r>
              <a:rPr lang="en-US" sz="2300" dirty="0" err="1">
                <a:solidFill>
                  <a:srgbClr val="FFFFFF"/>
                </a:solidFill>
                <a:latin typeface="Open Sans"/>
                <a:ea typeface="Open Sans"/>
                <a:cs typeface="Open Sans"/>
                <a:sym typeface="Open Sans"/>
              </a:rPr>
              <a:t>flanc</a:t>
            </a:r>
            <a:r>
              <a:rPr lang="en-US" sz="2300" dirty="0">
                <a:solidFill>
                  <a:srgbClr val="FFFFFF"/>
                </a:solidFill>
                <a:latin typeface="Open Sans"/>
                <a:ea typeface="Open Sans"/>
                <a:cs typeface="Open Sans"/>
                <a:sym typeface="Open Sans"/>
              </a:rPr>
              <a:t> gauche. Cela </a:t>
            </a:r>
            <a:r>
              <a:rPr lang="en-US" sz="2300" dirty="0" err="1">
                <a:solidFill>
                  <a:srgbClr val="FFFFFF"/>
                </a:solidFill>
                <a:latin typeface="Open Sans"/>
                <a:ea typeface="Open Sans"/>
                <a:cs typeface="Open Sans"/>
                <a:sym typeface="Open Sans"/>
              </a:rPr>
              <a:t>traduit</a:t>
            </a:r>
            <a:r>
              <a:rPr lang="en-US" sz="2300" dirty="0">
                <a:solidFill>
                  <a:srgbClr val="FFFFFF"/>
                </a:solidFill>
                <a:latin typeface="Open Sans"/>
                <a:ea typeface="Open Sans"/>
                <a:cs typeface="Open Sans"/>
                <a:sym typeface="Open Sans"/>
              </a:rPr>
              <a:t> une </a:t>
            </a:r>
            <a:r>
              <a:rPr lang="en-US" sz="2300" dirty="0" err="1">
                <a:solidFill>
                  <a:srgbClr val="FFFFFF"/>
                </a:solidFill>
                <a:latin typeface="Open Sans"/>
                <a:ea typeface="Open Sans"/>
                <a:cs typeface="Open Sans"/>
                <a:sym typeface="Open Sans"/>
              </a:rPr>
              <a:t>stratégie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visant</a:t>
            </a:r>
            <a:r>
              <a:rPr lang="en-US" sz="2300" dirty="0">
                <a:solidFill>
                  <a:srgbClr val="FFFFFF"/>
                </a:solidFill>
                <a:latin typeface="Open Sans"/>
                <a:ea typeface="Open Sans"/>
                <a:cs typeface="Open Sans"/>
                <a:sym typeface="Open Sans"/>
              </a:rPr>
              <a:t> à densifier le milieu tout en </a:t>
            </a:r>
            <a:r>
              <a:rPr lang="en-US" sz="2300" dirty="0" err="1">
                <a:solidFill>
                  <a:srgbClr val="FFFFFF"/>
                </a:solidFill>
                <a:latin typeface="Open Sans"/>
                <a:ea typeface="Open Sans"/>
                <a:cs typeface="Open Sans"/>
                <a:sym typeface="Open Sans"/>
              </a:rPr>
              <a:t>libérant</a:t>
            </a:r>
            <a:r>
              <a:rPr lang="en-US" sz="2300" dirty="0">
                <a:solidFill>
                  <a:srgbClr val="FFFFFF"/>
                </a:solidFill>
                <a:latin typeface="Open Sans"/>
                <a:ea typeface="Open Sans"/>
                <a:cs typeface="Open Sans"/>
                <a:sym typeface="Open Sans"/>
              </a:rPr>
              <a:t> les couloirs pour les latéraux. En </a:t>
            </a:r>
            <a:r>
              <a:rPr lang="en-US" sz="2300" dirty="0" err="1">
                <a:solidFill>
                  <a:srgbClr val="FFFFFF"/>
                </a:solidFill>
                <a:latin typeface="Open Sans"/>
                <a:ea typeface="Open Sans"/>
                <a:cs typeface="Open Sans"/>
                <a:sym typeface="Open Sans"/>
              </a:rPr>
              <a:t>seconde</a:t>
            </a:r>
            <a:r>
              <a:rPr lang="en-US" sz="2300" dirty="0">
                <a:solidFill>
                  <a:srgbClr val="FFFFFF"/>
                </a:solidFill>
                <a:latin typeface="Open Sans"/>
                <a:ea typeface="Open Sans"/>
                <a:cs typeface="Open Sans"/>
                <a:sym typeface="Open Sans"/>
              </a:rPr>
              <a:t> mi-temps, les milieux ont </a:t>
            </a:r>
            <a:r>
              <a:rPr lang="en-US" sz="2300" dirty="0" err="1">
                <a:solidFill>
                  <a:srgbClr val="FFFFFF"/>
                </a:solidFill>
                <a:latin typeface="Open Sans"/>
                <a:ea typeface="Open Sans"/>
                <a:cs typeface="Open Sans"/>
                <a:sym typeface="Open Sans"/>
              </a:rPr>
              <a:t>réduit</a:t>
            </a:r>
            <a:r>
              <a:rPr lang="en-US" sz="2300" dirty="0">
                <a:solidFill>
                  <a:srgbClr val="FFFFFF"/>
                </a:solidFill>
                <a:latin typeface="Open Sans"/>
                <a:ea typeface="Open Sans"/>
                <a:cs typeface="Open Sans"/>
                <a:sym typeface="Open Sans"/>
              </a:rPr>
              <a:t> le volume de passes, mais ont </a:t>
            </a:r>
            <a:r>
              <a:rPr lang="en-US" sz="2300" dirty="0" err="1">
                <a:solidFill>
                  <a:srgbClr val="FFFFFF"/>
                </a:solidFill>
                <a:latin typeface="Open Sans"/>
                <a:ea typeface="Open Sans"/>
                <a:cs typeface="Open Sans"/>
                <a:sym typeface="Open Sans"/>
              </a:rPr>
              <a:t>davantage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concentré</a:t>
            </a:r>
            <a:r>
              <a:rPr lang="en-US" sz="2300" dirty="0">
                <a:solidFill>
                  <a:srgbClr val="FFFFFF"/>
                </a:solidFill>
                <a:latin typeface="Open Sans"/>
                <a:ea typeface="Open Sans"/>
                <a:cs typeface="Open Sans"/>
                <a:sym typeface="Open Sans"/>
              </a:rPr>
              <a:t> leur jeu sur le </a:t>
            </a:r>
            <a:r>
              <a:rPr lang="en-US" sz="2300" dirty="0" err="1">
                <a:solidFill>
                  <a:srgbClr val="FFFFFF"/>
                </a:solidFill>
                <a:latin typeface="Open Sans"/>
                <a:ea typeface="Open Sans"/>
                <a:cs typeface="Open Sans"/>
                <a:sym typeface="Open Sans"/>
              </a:rPr>
              <a:t>côté</a:t>
            </a:r>
            <a:r>
              <a:rPr lang="en-US" sz="2300" dirty="0">
                <a:solidFill>
                  <a:srgbClr val="FFFFFF"/>
                </a:solidFill>
                <a:latin typeface="Open Sans"/>
                <a:ea typeface="Open Sans"/>
                <a:cs typeface="Open Sans"/>
                <a:sym typeface="Open Sans"/>
              </a:rPr>
              <a:t> gauche.</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19</a:t>
            </a:r>
          </a:p>
        </p:txBody>
      </p:sp>
      <p:sp>
        <p:nvSpPr>
          <p:cNvPr id="8" name="TextBox 8"/>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0" y="4115978"/>
            <a:ext cx="6461991" cy="2797175"/>
          </a:xfrm>
          <a:custGeom>
            <a:avLst/>
            <a:gdLst/>
            <a:ahLst/>
            <a:cxnLst/>
            <a:rect l="l" t="t" r="r" b="b"/>
            <a:pathLst>
              <a:path w="6461991" h="2797175">
                <a:moveTo>
                  <a:pt x="0" y="0"/>
                </a:moveTo>
                <a:lnTo>
                  <a:pt x="6461991" y="0"/>
                </a:lnTo>
                <a:lnTo>
                  <a:pt x="6461991" y="2797175"/>
                </a:lnTo>
                <a:lnTo>
                  <a:pt x="0" y="2797175"/>
                </a:lnTo>
                <a:lnTo>
                  <a:pt x="0" y="0"/>
                </a:lnTo>
                <a:close/>
              </a:path>
            </a:pathLst>
          </a:custGeom>
          <a:blipFill>
            <a:blip r:embed="rId3"/>
            <a:stretch>
              <a:fillRect/>
            </a:stretch>
          </a:blipFill>
        </p:spPr>
        <p:txBody>
          <a:bodyPr/>
          <a:lstStyle/>
          <a:p>
            <a:endParaRPr lang="fr-FR"/>
          </a:p>
        </p:txBody>
      </p:sp>
      <p:sp>
        <p:nvSpPr>
          <p:cNvPr id="4" name="Freeform 4"/>
          <p:cNvSpPr/>
          <p:nvPr/>
        </p:nvSpPr>
        <p:spPr>
          <a:xfrm>
            <a:off x="6714183" y="4560565"/>
            <a:ext cx="4870016" cy="1672831"/>
          </a:xfrm>
          <a:custGeom>
            <a:avLst/>
            <a:gdLst/>
            <a:ahLst/>
            <a:cxnLst/>
            <a:rect l="l" t="t" r="r" b="b"/>
            <a:pathLst>
              <a:path w="4870016" h="1672831">
                <a:moveTo>
                  <a:pt x="0" y="0"/>
                </a:moveTo>
                <a:lnTo>
                  <a:pt x="4870016" y="0"/>
                </a:lnTo>
                <a:lnTo>
                  <a:pt x="4870016" y="1672830"/>
                </a:lnTo>
                <a:lnTo>
                  <a:pt x="0" y="1672830"/>
                </a:lnTo>
                <a:lnTo>
                  <a:pt x="0" y="0"/>
                </a:lnTo>
                <a:close/>
              </a:path>
            </a:pathLst>
          </a:custGeom>
          <a:blipFill>
            <a:blip r:embed="rId4"/>
            <a:stretch>
              <a:fillRect/>
            </a:stretch>
          </a:blipFill>
        </p:spPr>
        <p:txBody>
          <a:bodyPr/>
          <a:lstStyle/>
          <a:p>
            <a:endParaRPr lang="fr-FR"/>
          </a:p>
        </p:txBody>
      </p:sp>
      <p:sp>
        <p:nvSpPr>
          <p:cNvPr id="5" name="Freeform 5"/>
          <p:cNvSpPr/>
          <p:nvPr/>
        </p:nvSpPr>
        <p:spPr>
          <a:xfrm>
            <a:off x="11836390" y="3880807"/>
            <a:ext cx="6265177" cy="3032346"/>
          </a:xfrm>
          <a:custGeom>
            <a:avLst/>
            <a:gdLst/>
            <a:ahLst/>
            <a:cxnLst/>
            <a:rect l="l" t="t" r="r" b="b"/>
            <a:pathLst>
              <a:path w="6265177" h="3032346">
                <a:moveTo>
                  <a:pt x="0" y="0"/>
                </a:moveTo>
                <a:lnTo>
                  <a:pt x="6265177" y="0"/>
                </a:lnTo>
                <a:lnTo>
                  <a:pt x="6265177" y="3032346"/>
                </a:lnTo>
                <a:lnTo>
                  <a:pt x="0" y="3032346"/>
                </a:lnTo>
                <a:lnTo>
                  <a:pt x="0" y="0"/>
                </a:lnTo>
                <a:close/>
              </a:path>
            </a:pathLst>
          </a:custGeom>
          <a:blipFill>
            <a:blip r:embed="rId5"/>
            <a:stretch>
              <a:fillRect/>
            </a:stretch>
          </a:blipFill>
        </p:spPr>
        <p:txBody>
          <a:bodyPr/>
          <a:lstStyle/>
          <a:p>
            <a:endParaRPr lang="fr-FR"/>
          </a:p>
        </p:txBody>
      </p:sp>
      <p:sp>
        <p:nvSpPr>
          <p:cNvPr id="6" name="Freeform 6"/>
          <p:cNvSpPr/>
          <p:nvPr/>
        </p:nvSpPr>
        <p:spPr>
          <a:xfrm>
            <a:off x="2308393" y="7360828"/>
            <a:ext cx="5564378" cy="2626386"/>
          </a:xfrm>
          <a:custGeom>
            <a:avLst/>
            <a:gdLst/>
            <a:ahLst/>
            <a:cxnLst/>
            <a:rect l="l" t="t" r="r" b="b"/>
            <a:pathLst>
              <a:path w="5564378" h="2626386">
                <a:moveTo>
                  <a:pt x="0" y="0"/>
                </a:moveTo>
                <a:lnTo>
                  <a:pt x="5564378" y="0"/>
                </a:lnTo>
                <a:lnTo>
                  <a:pt x="5564378" y="2626386"/>
                </a:lnTo>
                <a:lnTo>
                  <a:pt x="0" y="2626386"/>
                </a:lnTo>
                <a:lnTo>
                  <a:pt x="0" y="0"/>
                </a:lnTo>
                <a:close/>
              </a:path>
            </a:pathLst>
          </a:custGeom>
          <a:blipFill>
            <a:blip r:embed="rId6"/>
            <a:stretch>
              <a:fillRect/>
            </a:stretch>
          </a:blipFill>
        </p:spPr>
        <p:txBody>
          <a:bodyPr/>
          <a:lstStyle/>
          <a:p>
            <a:endParaRPr lang="fr-FR"/>
          </a:p>
        </p:txBody>
      </p:sp>
      <p:sp>
        <p:nvSpPr>
          <p:cNvPr id="7" name="Freeform 7"/>
          <p:cNvSpPr/>
          <p:nvPr/>
        </p:nvSpPr>
        <p:spPr>
          <a:xfrm>
            <a:off x="9503320" y="7204645"/>
            <a:ext cx="4837985" cy="2782569"/>
          </a:xfrm>
          <a:custGeom>
            <a:avLst/>
            <a:gdLst/>
            <a:ahLst/>
            <a:cxnLst/>
            <a:rect l="l" t="t" r="r" b="b"/>
            <a:pathLst>
              <a:path w="4837985" h="2782569">
                <a:moveTo>
                  <a:pt x="0" y="0"/>
                </a:moveTo>
                <a:lnTo>
                  <a:pt x="4837985" y="0"/>
                </a:lnTo>
                <a:lnTo>
                  <a:pt x="4837985" y="2782569"/>
                </a:lnTo>
                <a:lnTo>
                  <a:pt x="0" y="2782569"/>
                </a:lnTo>
                <a:lnTo>
                  <a:pt x="0" y="0"/>
                </a:lnTo>
                <a:close/>
              </a:path>
            </a:pathLst>
          </a:custGeom>
          <a:blipFill>
            <a:blip r:embed="rId7"/>
            <a:stretch>
              <a:fillRect/>
            </a:stretch>
          </a:blipFill>
        </p:spPr>
        <p:txBody>
          <a:bodyPr/>
          <a:lstStyle/>
          <a:p>
            <a:endParaRPr lang="fr-FR"/>
          </a:p>
        </p:txBody>
      </p:sp>
      <p:sp>
        <p:nvSpPr>
          <p:cNvPr id="8" name="TextBox 8"/>
          <p:cNvSpPr txBox="1"/>
          <p:nvPr/>
        </p:nvSpPr>
        <p:spPr>
          <a:xfrm>
            <a:off x="702318" y="876300"/>
            <a:ext cx="17602002" cy="999744"/>
          </a:xfrm>
          <a:prstGeom prst="rect">
            <a:avLst/>
          </a:prstGeom>
        </p:spPr>
        <p:txBody>
          <a:bodyPr lIns="0" tIns="0" rIns="0" bIns="0" rtlCol="0" anchor="t">
            <a:spAutoFit/>
          </a:bodyPr>
          <a:lstStyle/>
          <a:p>
            <a:pPr algn="l">
              <a:lnSpc>
                <a:spcPts val="6048"/>
              </a:lnSpc>
            </a:pPr>
            <a:r>
              <a:rPr lang="en-US" sz="5600" b="1" i="1">
                <a:solidFill>
                  <a:srgbClr val="004AAD"/>
                </a:solidFill>
                <a:latin typeface="Jaturat Bold Italics"/>
                <a:ea typeface="Jaturat Bold Italics"/>
                <a:cs typeface="Jaturat Bold Italics"/>
                <a:sym typeface="Jaturat Bold Italics"/>
              </a:rPr>
              <a:t>ANALYSE PAR POSTES TOTTENHAM (MILIEUX)</a:t>
            </a:r>
          </a:p>
        </p:txBody>
      </p:sp>
      <p:sp>
        <p:nvSpPr>
          <p:cNvPr id="9" name="TextBox 9"/>
          <p:cNvSpPr txBox="1"/>
          <p:nvPr/>
        </p:nvSpPr>
        <p:spPr>
          <a:xfrm>
            <a:off x="613051" y="2279338"/>
            <a:ext cx="17061899" cy="1153794"/>
          </a:xfrm>
          <a:prstGeom prst="rect">
            <a:avLst/>
          </a:prstGeom>
        </p:spPr>
        <p:txBody>
          <a:bodyPr lIns="0" tIns="0" rIns="0" bIns="0" rtlCol="0" anchor="t">
            <a:spAutoFit/>
          </a:bodyPr>
          <a:lstStyle/>
          <a:p>
            <a:pPr algn="just">
              <a:lnSpc>
                <a:spcPts val="3080"/>
              </a:lnSpc>
            </a:pPr>
            <a:r>
              <a:rPr lang="en-US" sz="2200" dirty="0">
                <a:solidFill>
                  <a:srgbClr val="FFFFFF"/>
                </a:solidFill>
                <a:latin typeface="Open Sans"/>
                <a:ea typeface="Open Sans"/>
                <a:cs typeface="Open Sans"/>
                <a:sym typeface="Open Sans"/>
              </a:rPr>
              <a:t>Les milieux de terrain </a:t>
            </a:r>
            <a:r>
              <a:rPr lang="en-US" sz="2200" dirty="0" err="1">
                <a:solidFill>
                  <a:srgbClr val="FFFFFF"/>
                </a:solidFill>
                <a:latin typeface="Open Sans"/>
                <a:ea typeface="Open Sans"/>
                <a:cs typeface="Open Sans"/>
                <a:sym typeface="Open Sans"/>
              </a:rPr>
              <a:t>privilégient</a:t>
            </a:r>
            <a:r>
              <a:rPr lang="en-US" sz="2200" dirty="0">
                <a:solidFill>
                  <a:srgbClr val="FFFFFF"/>
                </a:solidFill>
                <a:latin typeface="Open Sans"/>
                <a:ea typeface="Open Sans"/>
                <a:cs typeface="Open Sans"/>
                <a:sym typeface="Open Sans"/>
              </a:rPr>
              <a:t> les </a:t>
            </a:r>
            <a:r>
              <a:rPr lang="en-US" sz="2200" dirty="0" err="1">
                <a:solidFill>
                  <a:srgbClr val="FFFFFF"/>
                </a:solidFill>
                <a:latin typeface="Open Sans"/>
                <a:ea typeface="Open Sans"/>
                <a:cs typeface="Open Sans"/>
                <a:sym typeface="Open Sans"/>
              </a:rPr>
              <a:t>échanges</a:t>
            </a:r>
            <a:r>
              <a:rPr lang="en-US" sz="2200" dirty="0">
                <a:solidFill>
                  <a:srgbClr val="FFFFFF"/>
                </a:solidFill>
                <a:latin typeface="Open Sans"/>
                <a:ea typeface="Open Sans"/>
                <a:cs typeface="Open Sans"/>
                <a:sym typeface="Open Sans"/>
              </a:rPr>
              <a:t> entre </a:t>
            </a:r>
            <a:r>
              <a:rPr lang="en-US" sz="2200" dirty="0" err="1">
                <a:solidFill>
                  <a:srgbClr val="FFFFFF"/>
                </a:solidFill>
                <a:latin typeface="Open Sans"/>
                <a:ea typeface="Open Sans"/>
                <a:cs typeface="Open Sans"/>
                <a:sym typeface="Open Sans"/>
              </a:rPr>
              <a:t>eux</a:t>
            </a:r>
            <a:r>
              <a:rPr lang="en-US" sz="2200" dirty="0">
                <a:solidFill>
                  <a:srgbClr val="FFFFFF"/>
                </a:solidFill>
                <a:latin typeface="Open Sans"/>
                <a:ea typeface="Open Sans"/>
                <a:cs typeface="Open Sans"/>
                <a:sym typeface="Open Sans"/>
              </a:rPr>
              <a:t> et avec Harry Kane, tandis que les latéraux </a:t>
            </a:r>
            <a:r>
              <a:rPr lang="en-US" sz="2200" dirty="0" err="1">
                <a:solidFill>
                  <a:srgbClr val="FFFFFF"/>
                </a:solidFill>
                <a:latin typeface="Open Sans"/>
                <a:ea typeface="Open Sans"/>
                <a:cs typeface="Open Sans"/>
                <a:sym typeface="Open Sans"/>
              </a:rPr>
              <a:t>jouent</a:t>
            </a:r>
            <a:r>
              <a:rPr lang="en-US" sz="2200" dirty="0">
                <a:solidFill>
                  <a:srgbClr val="FFFFFF"/>
                </a:solidFill>
                <a:latin typeface="Open Sans"/>
                <a:ea typeface="Open Sans"/>
                <a:cs typeface="Open Sans"/>
                <a:sym typeface="Open Sans"/>
              </a:rPr>
              <a:t> un rôle plus </a:t>
            </a:r>
            <a:r>
              <a:rPr lang="en-US" sz="2200" dirty="0" err="1">
                <a:solidFill>
                  <a:srgbClr val="FFFFFF"/>
                </a:solidFill>
                <a:latin typeface="Open Sans"/>
                <a:ea typeface="Open Sans"/>
                <a:cs typeface="Open Sans"/>
                <a:sym typeface="Open Sans"/>
              </a:rPr>
              <a:t>discret</a:t>
            </a:r>
            <a:r>
              <a:rPr lang="en-US" sz="2200" dirty="0">
                <a:solidFill>
                  <a:srgbClr val="FFFFFF"/>
                </a:solidFill>
                <a:latin typeface="Open Sans"/>
                <a:ea typeface="Open Sans"/>
                <a:cs typeface="Open Sans"/>
                <a:sym typeface="Open Sans"/>
              </a:rPr>
              <a:t>, </a:t>
            </a:r>
            <a:r>
              <a:rPr lang="en-US" sz="2200" dirty="0" err="1">
                <a:solidFill>
                  <a:srgbClr val="FFFFFF"/>
                </a:solidFill>
                <a:latin typeface="Open Sans"/>
                <a:ea typeface="Open Sans"/>
                <a:cs typeface="Open Sans"/>
                <a:sym typeface="Open Sans"/>
              </a:rPr>
              <a:t>souvent</a:t>
            </a:r>
            <a:r>
              <a:rPr lang="en-US" sz="2200" dirty="0">
                <a:solidFill>
                  <a:srgbClr val="FFFFFF"/>
                </a:solidFill>
                <a:latin typeface="Open Sans"/>
                <a:ea typeface="Open Sans"/>
                <a:cs typeface="Open Sans"/>
                <a:sym typeface="Open Sans"/>
              </a:rPr>
              <a:t> </a:t>
            </a:r>
            <a:r>
              <a:rPr lang="en-US" sz="2200" dirty="0" err="1">
                <a:solidFill>
                  <a:srgbClr val="FFFFFF"/>
                </a:solidFill>
                <a:latin typeface="Open Sans"/>
                <a:ea typeface="Open Sans"/>
                <a:cs typeface="Open Sans"/>
                <a:sym typeface="Open Sans"/>
              </a:rPr>
              <a:t>sollicités</a:t>
            </a:r>
            <a:r>
              <a:rPr lang="en-US" sz="2200" dirty="0">
                <a:solidFill>
                  <a:srgbClr val="FFFFFF"/>
                </a:solidFill>
                <a:latin typeface="Open Sans"/>
                <a:ea typeface="Open Sans"/>
                <a:cs typeface="Open Sans"/>
                <a:sym typeface="Open Sans"/>
              </a:rPr>
              <a:t> par les milieux défensifs dans les zones basses. Tottenham </a:t>
            </a:r>
            <a:r>
              <a:rPr lang="en-US" sz="2200" dirty="0" err="1">
                <a:solidFill>
                  <a:srgbClr val="FFFFFF"/>
                </a:solidFill>
                <a:latin typeface="Open Sans"/>
                <a:ea typeface="Open Sans"/>
                <a:cs typeface="Open Sans"/>
                <a:sym typeface="Open Sans"/>
              </a:rPr>
              <a:t>semble</a:t>
            </a:r>
            <a:r>
              <a:rPr lang="en-US" sz="2200" dirty="0">
                <a:solidFill>
                  <a:srgbClr val="FFFFFF"/>
                </a:solidFill>
                <a:latin typeface="Open Sans"/>
                <a:ea typeface="Open Sans"/>
                <a:cs typeface="Open Sans"/>
                <a:sym typeface="Open Sans"/>
              </a:rPr>
              <a:t> </a:t>
            </a:r>
            <a:r>
              <a:rPr lang="en-US" sz="2200" dirty="0" err="1">
                <a:solidFill>
                  <a:srgbClr val="FFFFFF"/>
                </a:solidFill>
                <a:latin typeface="Open Sans"/>
                <a:ea typeface="Open Sans"/>
                <a:cs typeface="Open Sans"/>
                <a:sym typeface="Open Sans"/>
              </a:rPr>
              <a:t>concentrer</a:t>
            </a:r>
            <a:r>
              <a:rPr lang="en-US" sz="2200" dirty="0">
                <a:solidFill>
                  <a:srgbClr val="FFFFFF"/>
                </a:solidFill>
                <a:latin typeface="Open Sans"/>
                <a:ea typeface="Open Sans"/>
                <a:cs typeface="Open Sans"/>
                <a:sym typeface="Open Sans"/>
              </a:rPr>
              <a:t> son jeu dans l’axe, </a:t>
            </a:r>
            <a:r>
              <a:rPr lang="en-US" sz="2200" dirty="0" err="1">
                <a:solidFill>
                  <a:srgbClr val="FFFFFF"/>
                </a:solidFill>
                <a:latin typeface="Open Sans"/>
                <a:ea typeface="Open Sans"/>
                <a:cs typeface="Open Sans"/>
                <a:sym typeface="Open Sans"/>
              </a:rPr>
              <a:t>s’appuyant</a:t>
            </a:r>
            <a:r>
              <a:rPr lang="en-US" sz="2200" dirty="0">
                <a:solidFill>
                  <a:srgbClr val="FFFFFF"/>
                </a:solidFill>
                <a:latin typeface="Open Sans"/>
                <a:ea typeface="Open Sans"/>
                <a:cs typeface="Open Sans"/>
                <a:sym typeface="Open Sans"/>
              </a:rPr>
              <a:t> sur Kane </a:t>
            </a:r>
            <a:r>
              <a:rPr lang="en-US" sz="2200" dirty="0" err="1">
                <a:solidFill>
                  <a:srgbClr val="FFFFFF"/>
                </a:solidFill>
                <a:latin typeface="Open Sans"/>
                <a:ea typeface="Open Sans"/>
                <a:cs typeface="Open Sans"/>
                <a:sym typeface="Open Sans"/>
              </a:rPr>
              <a:t>comme</a:t>
            </a:r>
            <a:r>
              <a:rPr lang="en-US" sz="2200" dirty="0">
                <a:solidFill>
                  <a:srgbClr val="FFFFFF"/>
                </a:solidFill>
                <a:latin typeface="Open Sans"/>
                <a:ea typeface="Open Sans"/>
                <a:cs typeface="Open Sans"/>
                <a:sym typeface="Open Sans"/>
              </a:rPr>
              <a:t> pivot, tout en utilisant les ailes principalement pour </a:t>
            </a:r>
            <a:r>
              <a:rPr lang="en-US" sz="2200" dirty="0" err="1">
                <a:solidFill>
                  <a:srgbClr val="FFFFFF"/>
                </a:solidFill>
                <a:latin typeface="Open Sans"/>
                <a:ea typeface="Open Sans"/>
                <a:cs typeface="Open Sans"/>
                <a:sym typeface="Open Sans"/>
              </a:rPr>
              <a:t>sécuriser</a:t>
            </a:r>
            <a:r>
              <a:rPr lang="en-US" sz="2200" dirty="0">
                <a:solidFill>
                  <a:srgbClr val="FFFFFF"/>
                </a:solidFill>
                <a:latin typeface="Open Sans"/>
                <a:ea typeface="Open Sans"/>
                <a:cs typeface="Open Sans"/>
                <a:sym typeface="Open Sans"/>
              </a:rPr>
              <a:t> les relances </a:t>
            </a:r>
            <a:r>
              <a:rPr lang="en-US" sz="2200" dirty="0" err="1">
                <a:solidFill>
                  <a:srgbClr val="FFFFFF"/>
                </a:solidFill>
                <a:latin typeface="Open Sans"/>
                <a:ea typeface="Open Sans"/>
                <a:cs typeface="Open Sans"/>
                <a:sym typeface="Open Sans"/>
              </a:rPr>
              <a:t>ou</a:t>
            </a:r>
            <a:r>
              <a:rPr lang="en-US" sz="2200" dirty="0">
                <a:solidFill>
                  <a:srgbClr val="FFFFFF"/>
                </a:solidFill>
                <a:latin typeface="Open Sans"/>
                <a:ea typeface="Open Sans"/>
                <a:cs typeface="Open Sans"/>
                <a:sym typeface="Open Sans"/>
              </a:rPr>
              <a:t> </a:t>
            </a:r>
            <a:r>
              <a:rPr lang="en-US" sz="2200" dirty="0" err="1">
                <a:solidFill>
                  <a:srgbClr val="FFFFFF"/>
                </a:solidFill>
                <a:latin typeface="Open Sans"/>
                <a:ea typeface="Open Sans"/>
                <a:cs typeface="Open Sans"/>
                <a:sym typeface="Open Sans"/>
              </a:rPr>
              <a:t>élargir</a:t>
            </a:r>
            <a:r>
              <a:rPr lang="en-US" sz="2200" dirty="0">
                <a:solidFill>
                  <a:srgbClr val="FFFFFF"/>
                </a:solidFill>
                <a:latin typeface="Open Sans"/>
                <a:ea typeface="Open Sans"/>
                <a:cs typeface="Open Sans"/>
                <a:sym typeface="Open Sans"/>
              </a:rPr>
              <a:t> </a:t>
            </a:r>
            <a:r>
              <a:rPr lang="en-US" sz="2200" dirty="0" err="1">
                <a:solidFill>
                  <a:srgbClr val="FFFFFF"/>
                </a:solidFill>
                <a:latin typeface="Open Sans"/>
                <a:ea typeface="Open Sans"/>
                <a:cs typeface="Open Sans"/>
                <a:sym typeface="Open Sans"/>
              </a:rPr>
              <a:t>ponctuellement</a:t>
            </a:r>
            <a:r>
              <a:rPr lang="en-US" sz="2200" dirty="0">
                <a:solidFill>
                  <a:srgbClr val="FFFFFF"/>
                </a:solidFill>
                <a:latin typeface="Open Sans"/>
                <a:ea typeface="Open Sans"/>
                <a:cs typeface="Open Sans"/>
                <a:sym typeface="Open Sans"/>
              </a:rPr>
              <a:t> le jeu.</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20</a:t>
            </a:r>
          </a:p>
        </p:txBody>
      </p:sp>
      <p:sp>
        <p:nvSpPr>
          <p:cNvPr id="11" name="TextBox 11"/>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0" y="5815896"/>
            <a:ext cx="6218970" cy="4471104"/>
          </a:xfrm>
          <a:custGeom>
            <a:avLst/>
            <a:gdLst/>
            <a:ahLst/>
            <a:cxnLst/>
            <a:rect l="l" t="t" r="r" b="b"/>
            <a:pathLst>
              <a:path w="6218970" h="4471104">
                <a:moveTo>
                  <a:pt x="0" y="0"/>
                </a:moveTo>
                <a:lnTo>
                  <a:pt x="6218970" y="0"/>
                </a:lnTo>
                <a:lnTo>
                  <a:pt x="6218970" y="4471104"/>
                </a:lnTo>
                <a:lnTo>
                  <a:pt x="0" y="4471104"/>
                </a:lnTo>
                <a:lnTo>
                  <a:pt x="0" y="0"/>
                </a:lnTo>
                <a:close/>
              </a:path>
            </a:pathLst>
          </a:custGeom>
          <a:blipFill>
            <a:blip r:embed="rId3"/>
            <a:stretch>
              <a:fillRect/>
            </a:stretch>
          </a:blipFill>
        </p:spPr>
        <p:txBody>
          <a:bodyPr/>
          <a:lstStyle/>
          <a:p>
            <a:endParaRPr lang="fr-FR"/>
          </a:p>
        </p:txBody>
      </p:sp>
      <p:sp>
        <p:nvSpPr>
          <p:cNvPr id="4" name="Freeform 4"/>
          <p:cNvSpPr/>
          <p:nvPr/>
        </p:nvSpPr>
        <p:spPr>
          <a:xfrm>
            <a:off x="6301997" y="5815896"/>
            <a:ext cx="5932109" cy="4285949"/>
          </a:xfrm>
          <a:custGeom>
            <a:avLst/>
            <a:gdLst/>
            <a:ahLst/>
            <a:cxnLst/>
            <a:rect l="l" t="t" r="r" b="b"/>
            <a:pathLst>
              <a:path w="5932109" h="4285949">
                <a:moveTo>
                  <a:pt x="0" y="0"/>
                </a:moveTo>
                <a:lnTo>
                  <a:pt x="5932109" y="0"/>
                </a:lnTo>
                <a:lnTo>
                  <a:pt x="5932109" y="4285949"/>
                </a:lnTo>
                <a:lnTo>
                  <a:pt x="0" y="4285949"/>
                </a:lnTo>
                <a:lnTo>
                  <a:pt x="0" y="0"/>
                </a:lnTo>
                <a:close/>
              </a:path>
            </a:pathLst>
          </a:custGeom>
          <a:blipFill>
            <a:blip r:embed="rId4"/>
            <a:stretch>
              <a:fillRect/>
            </a:stretch>
          </a:blipFill>
        </p:spPr>
        <p:txBody>
          <a:bodyPr/>
          <a:lstStyle/>
          <a:p>
            <a:endParaRPr lang="fr-FR"/>
          </a:p>
        </p:txBody>
      </p:sp>
      <p:sp>
        <p:nvSpPr>
          <p:cNvPr id="5" name="Freeform 5"/>
          <p:cNvSpPr/>
          <p:nvPr/>
        </p:nvSpPr>
        <p:spPr>
          <a:xfrm>
            <a:off x="12503920" y="1821625"/>
            <a:ext cx="5705014" cy="4129480"/>
          </a:xfrm>
          <a:custGeom>
            <a:avLst/>
            <a:gdLst/>
            <a:ahLst/>
            <a:cxnLst/>
            <a:rect l="l" t="t" r="r" b="b"/>
            <a:pathLst>
              <a:path w="5705014" h="4129480">
                <a:moveTo>
                  <a:pt x="0" y="0"/>
                </a:moveTo>
                <a:lnTo>
                  <a:pt x="5705014" y="0"/>
                </a:lnTo>
                <a:lnTo>
                  <a:pt x="5705014" y="4129481"/>
                </a:lnTo>
                <a:lnTo>
                  <a:pt x="0" y="4129481"/>
                </a:lnTo>
                <a:lnTo>
                  <a:pt x="0" y="0"/>
                </a:lnTo>
                <a:close/>
              </a:path>
            </a:pathLst>
          </a:custGeom>
          <a:blipFill>
            <a:blip r:embed="rId5"/>
            <a:stretch>
              <a:fillRect/>
            </a:stretch>
          </a:blipFill>
        </p:spPr>
        <p:txBody>
          <a:bodyPr/>
          <a:lstStyle/>
          <a:p>
            <a:endParaRPr lang="fr-FR"/>
          </a:p>
        </p:txBody>
      </p:sp>
      <p:sp>
        <p:nvSpPr>
          <p:cNvPr id="6" name="Freeform 6"/>
          <p:cNvSpPr/>
          <p:nvPr/>
        </p:nvSpPr>
        <p:spPr>
          <a:xfrm>
            <a:off x="12317133" y="5951106"/>
            <a:ext cx="5891802" cy="4212638"/>
          </a:xfrm>
          <a:custGeom>
            <a:avLst/>
            <a:gdLst/>
            <a:ahLst/>
            <a:cxnLst/>
            <a:rect l="l" t="t" r="r" b="b"/>
            <a:pathLst>
              <a:path w="5891802" h="4212638">
                <a:moveTo>
                  <a:pt x="0" y="0"/>
                </a:moveTo>
                <a:lnTo>
                  <a:pt x="5891801" y="0"/>
                </a:lnTo>
                <a:lnTo>
                  <a:pt x="5891801" y="4212638"/>
                </a:lnTo>
                <a:lnTo>
                  <a:pt x="0" y="4212638"/>
                </a:lnTo>
                <a:lnTo>
                  <a:pt x="0" y="0"/>
                </a:lnTo>
                <a:close/>
              </a:path>
            </a:pathLst>
          </a:custGeom>
          <a:blipFill>
            <a:blip r:embed="rId6"/>
            <a:stretch>
              <a:fillRect/>
            </a:stretch>
          </a:blipFill>
        </p:spPr>
        <p:txBody>
          <a:bodyPr/>
          <a:lstStyle/>
          <a:p>
            <a:endParaRPr lang="fr-FR"/>
          </a:p>
        </p:txBody>
      </p:sp>
      <p:sp>
        <p:nvSpPr>
          <p:cNvPr id="7" name="TextBox 7"/>
          <p:cNvSpPr txBox="1"/>
          <p:nvPr/>
        </p:nvSpPr>
        <p:spPr>
          <a:xfrm>
            <a:off x="1302524" y="1038669"/>
            <a:ext cx="17602002" cy="782956"/>
          </a:xfrm>
          <a:prstGeom prst="rect">
            <a:avLst/>
          </a:prstGeom>
        </p:spPr>
        <p:txBody>
          <a:bodyPr lIns="0" tIns="0" rIns="0" bIns="0" rtlCol="0" anchor="t">
            <a:spAutoFit/>
          </a:bodyPr>
          <a:lstStyle/>
          <a:p>
            <a:pPr algn="l">
              <a:lnSpc>
                <a:spcPts val="4860"/>
              </a:lnSpc>
            </a:pPr>
            <a:r>
              <a:rPr lang="en-US" sz="4500" b="1" i="1">
                <a:solidFill>
                  <a:srgbClr val="004AAD"/>
                </a:solidFill>
                <a:latin typeface="Jaturat Bold Italics"/>
                <a:ea typeface="Jaturat Bold Italics"/>
                <a:cs typeface="Jaturat Bold Italics"/>
                <a:sym typeface="Jaturat Bold Italics"/>
              </a:rPr>
              <a:t>ANALYSE PAR POSTES TOTTENHAM (ATTAQUANT)</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21</a:t>
            </a:r>
          </a:p>
        </p:txBody>
      </p:sp>
      <p:sp>
        <p:nvSpPr>
          <p:cNvPr id="9" name="TextBox 9"/>
          <p:cNvSpPr txBox="1"/>
          <p:nvPr/>
        </p:nvSpPr>
        <p:spPr>
          <a:xfrm>
            <a:off x="1975265" y="44725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
        <p:nvSpPr>
          <p:cNvPr id="10" name="TextBox 10"/>
          <p:cNvSpPr txBox="1"/>
          <p:nvPr/>
        </p:nvSpPr>
        <p:spPr>
          <a:xfrm>
            <a:off x="5388244" y="2011044"/>
            <a:ext cx="1661451"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Kane</a:t>
            </a:r>
          </a:p>
        </p:txBody>
      </p:sp>
      <p:sp>
        <p:nvSpPr>
          <p:cNvPr id="11" name="TextBox 11"/>
          <p:cNvSpPr txBox="1"/>
          <p:nvPr/>
        </p:nvSpPr>
        <p:spPr>
          <a:xfrm>
            <a:off x="293529" y="3135184"/>
            <a:ext cx="12016936" cy="2111374"/>
          </a:xfrm>
          <a:prstGeom prst="rect">
            <a:avLst/>
          </a:prstGeom>
        </p:spPr>
        <p:txBody>
          <a:bodyPr lIns="0" tIns="0" rIns="0" bIns="0" rtlCol="0" anchor="t">
            <a:spAutoFit/>
          </a:bodyPr>
          <a:lstStyle/>
          <a:p>
            <a:pPr algn="just">
              <a:lnSpc>
                <a:spcPts val="2800"/>
              </a:lnSpc>
            </a:pPr>
            <a:r>
              <a:rPr lang="en-US" sz="2000" dirty="0">
                <a:solidFill>
                  <a:srgbClr val="FFFFFF"/>
                </a:solidFill>
                <a:latin typeface="Open Sans"/>
                <a:ea typeface="Open Sans"/>
                <a:cs typeface="Open Sans"/>
                <a:sym typeface="Open Sans"/>
              </a:rPr>
              <a:t>Durant ce match, Harry Kane n’a pas eu forcément beaucoup de ballons, mais il a </a:t>
            </a:r>
            <a:r>
              <a:rPr lang="en-US" sz="2000" dirty="0" err="1">
                <a:solidFill>
                  <a:srgbClr val="FFFFFF"/>
                </a:solidFill>
                <a:latin typeface="Open Sans"/>
                <a:ea typeface="Open Sans"/>
                <a:cs typeface="Open Sans"/>
                <a:sym typeface="Open Sans"/>
              </a:rPr>
              <a:t>su</a:t>
            </a:r>
            <a:r>
              <a:rPr lang="en-US" sz="2000" dirty="0">
                <a:solidFill>
                  <a:srgbClr val="FFFFFF"/>
                </a:solidFill>
                <a:latin typeface="Open Sans"/>
                <a:ea typeface="Open Sans"/>
                <a:cs typeface="Open Sans"/>
                <a:sym typeface="Open Sans"/>
              </a:rPr>
              <a:t> jouer un rôle </a:t>
            </a:r>
            <a:r>
              <a:rPr lang="en-US" sz="2000" dirty="0" err="1">
                <a:solidFill>
                  <a:srgbClr val="FFFFFF"/>
                </a:solidFill>
                <a:latin typeface="Open Sans"/>
                <a:ea typeface="Open Sans"/>
                <a:cs typeface="Open Sans"/>
                <a:sym typeface="Open Sans"/>
              </a:rPr>
              <a:t>majeur</a:t>
            </a:r>
            <a:r>
              <a:rPr lang="en-US" sz="2000" dirty="0">
                <a:solidFill>
                  <a:srgbClr val="FFFFFF"/>
                </a:solidFill>
                <a:latin typeface="Open Sans"/>
                <a:ea typeface="Open Sans"/>
                <a:cs typeface="Open Sans"/>
                <a:sym typeface="Open Sans"/>
              </a:rPr>
              <a:t> dans </a:t>
            </a:r>
            <a:r>
              <a:rPr lang="en-US" sz="2000" dirty="0" err="1">
                <a:solidFill>
                  <a:srgbClr val="FFFFFF"/>
                </a:solidFill>
                <a:latin typeface="Open Sans"/>
                <a:ea typeface="Open Sans"/>
                <a:cs typeface="Open Sans"/>
                <a:sym typeface="Open Sans"/>
              </a:rPr>
              <a:t>l’animation</a:t>
            </a:r>
            <a:r>
              <a:rPr lang="en-US" sz="2000" dirty="0">
                <a:solidFill>
                  <a:srgbClr val="FFFFFF"/>
                </a:solidFill>
                <a:latin typeface="Open Sans"/>
                <a:ea typeface="Open Sans"/>
                <a:cs typeface="Open Sans"/>
                <a:sym typeface="Open Sans"/>
              </a:rPr>
              <a:t> offensive de Tottenham. </a:t>
            </a:r>
            <a:r>
              <a:rPr lang="en-US" sz="2000" dirty="0" err="1">
                <a:solidFill>
                  <a:srgbClr val="FFFFFF"/>
                </a:solidFill>
                <a:latin typeface="Open Sans"/>
                <a:ea typeface="Open Sans"/>
                <a:cs typeface="Open Sans"/>
                <a:sym typeface="Open Sans"/>
              </a:rPr>
              <a:t>Ses</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déplacements</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couvrent</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tous</a:t>
            </a:r>
            <a:r>
              <a:rPr lang="en-US" sz="2000" dirty="0">
                <a:solidFill>
                  <a:srgbClr val="FFFFFF"/>
                </a:solidFill>
                <a:latin typeface="Open Sans"/>
                <a:ea typeface="Open Sans"/>
                <a:cs typeface="Open Sans"/>
                <a:sym typeface="Open Sans"/>
              </a:rPr>
              <a:t> les fronts de l’attaque, </a:t>
            </a:r>
            <a:r>
              <a:rPr lang="en-US" sz="2000" dirty="0" err="1">
                <a:solidFill>
                  <a:srgbClr val="FFFFFF"/>
                </a:solidFill>
                <a:latin typeface="Open Sans"/>
                <a:ea typeface="Open Sans"/>
                <a:cs typeface="Open Sans"/>
                <a:sym typeface="Open Sans"/>
              </a:rPr>
              <a:t>montrant</a:t>
            </a:r>
            <a:r>
              <a:rPr lang="en-US" sz="2000" dirty="0">
                <a:solidFill>
                  <a:srgbClr val="FFFFFF"/>
                </a:solidFill>
                <a:latin typeface="Open Sans"/>
                <a:ea typeface="Open Sans"/>
                <a:cs typeface="Open Sans"/>
                <a:sym typeface="Open Sans"/>
              </a:rPr>
              <a:t> une </a:t>
            </a:r>
            <a:r>
              <a:rPr lang="en-US" sz="2000" dirty="0" err="1">
                <a:solidFill>
                  <a:srgbClr val="FFFFFF"/>
                </a:solidFill>
                <a:latin typeface="Open Sans"/>
                <a:ea typeface="Open Sans"/>
                <a:cs typeface="Open Sans"/>
                <a:sym typeface="Open Sans"/>
              </a:rPr>
              <a:t>grande</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mobilité</a:t>
            </a:r>
            <a:r>
              <a:rPr lang="en-US" sz="2000" dirty="0">
                <a:solidFill>
                  <a:srgbClr val="FFFFFF"/>
                </a:solidFill>
                <a:latin typeface="Open Sans"/>
                <a:ea typeface="Open Sans"/>
                <a:cs typeface="Open Sans"/>
                <a:sym typeface="Open Sans"/>
              </a:rPr>
              <a:t>. De plus, il </a:t>
            </a:r>
            <a:r>
              <a:rPr lang="en-US" sz="2000" dirty="0" err="1">
                <a:solidFill>
                  <a:srgbClr val="FFFFFF"/>
                </a:solidFill>
                <a:latin typeface="Open Sans"/>
                <a:ea typeface="Open Sans"/>
                <a:cs typeface="Open Sans"/>
                <a:sym typeface="Open Sans"/>
              </a:rPr>
              <a:t>n’hésite</a:t>
            </a:r>
            <a:r>
              <a:rPr lang="en-US" sz="2000" dirty="0">
                <a:solidFill>
                  <a:srgbClr val="FFFFFF"/>
                </a:solidFill>
                <a:latin typeface="Open Sans"/>
                <a:ea typeface="Open Sans"/>
                <a:cs typeface="Open Sans"/>
                <a:sym typeface="Open Sans"/>
              </a:rPr>
              <a:t> pas à </a:t>
            </a:r>
            <a:r>
              <a:rPr lang="en-US" sz="2000" dirty="0" err="1">
                <a:solidFill>
                  <a:srgbClr val="FFFFFF"/>
                </a:solidFill>
                <a:latin typeface="Open Sans"/>
                <a:ea typeface="Open Sans"/>
                <a:cs typeface="Open Sans"/>
                <a:sym typeface="Open Sans"/>
              </a:rPr>
              <a:t>redescendre</a:t>
            </a:r>
            <a:r>
              <a:rPr lang="en-US" sz="2000" dirty="0">
                <a:solidFill>
                  <a:srgbClr val="FFFFFF"/>
                </a:solidFill>
                <a:latin typeface="Open Sans"/>
                <a:ea typeface="Open Sans"/>
                <a:cs typeface="Open Sans"/>
                <a:sym typeface="Open Sans"/>
              </a:rPr>
              <a:t> très bas pour chercher le ballon, </a:t>
            </a:r>
            <a:r>
              <a:rPr lang="en-US" sz="2000" dirty="0" err="1">
                <a:solidFill>
                  <a:srgbClr val="FFFFFF"/>
                </a:solidFill>
                <a:latin typeface="Open Sans"/>
                <a:ea typeface="Open Sans"/>
                <a:cs typeface="Open Sans"/>
                <a:sym typeface="Open Sans"/>
              </a:rPr>
              <a:t>appuyant</a:t>
            </a:r>
            <a:r>
              <a:rPr lang="en-US" sz="2000" dirty="0">
                <a:solidFill>
                  <a:srgbClr val="FFFFFF"/>
                </a:solidFill>
                <a:latin typeface="Open Sans"/>
                <a:ea typeface="Open Sans"/>
                <a:cs typeface="Open Sans"/>
                <a:sym typeface="Open Sans"/>
              </a:rPr>
              <a:t> sa </a:t>
            </a:r>
            <a:r>
              <a:rPr lang="en-US" sz="2000" dirty="0" err="1">
                <a:solidFill>
                  <a:srgbClr val="FFFFFF"/>
                </a:solidFill>
                <a:latin typeface="Open Sans"/>
                <a:ea typeface="Open Sans"/>
                <a:cs typeface="Open Sans"/>
                <a:sym typeface="Open Sans"/>
              </a:rPr>
              <a:t>capacité</a:t>
            </a:r>
            <a:r>
              <a:rPr lang="en-US" sz="2000" dirty="0">
                <a:solidFill>
                  <a:srgbClr val="FFFFFF"/>
                </a:solidFill>
                <a:latin typeface="Open Sans"/>
                <a:ea typeface="Open Sans"/>
                <a:cs typeface="Open Sans"/>
                <a:sym typeface="Open Sans"/>
              </a:rPr>
              <a:t> à </a:t>
            </a:r>
            <a:r>
              <a:rPr lang="en-US" sz="2000" dirty="0" err="1">
                <a:solidFill>
                  <a:srgbClr val="FFFFFF"/>
                </a:solidFill>
                <a:latin typeface="Open Sans"/>
                <a:ea typeface="Open Sans"/>
                <a:cs typeface="Open Sans"/>
                <a:sym typeface="Open Sans"/>
              </a:rPr>
              <a:t>participer</a:t>
            </a:r>
            <a:r>
              <a:rPr lang="en-US" sz="2000" dirty="0">
                <a:solidFill>
                  <a:srgbClr val="FFFFFF"/>
                </a:solidFill>
                <a:latin typeface="Open Sans"/>
                <a:ea typeface="Open Sans"/>
                <a:cs typeface="Open Sans"/>
                <a:sym typeface="Open Sans"/>
              </a:rPr>
              <a:t> à la construction du jeu, </a:t>
            </a:r>
            <a:r>
              <a:rPr lang="en-US" sz="2000" dirty="0" err="1">
                <a:solidFill>
                  <a:srgbClr val="FFFFFF"/>
                </a:solidFill>
                <a:latin typeface="Open Sans"/>
                <a:ea typeface="Open Sans"/>
                <a:cs typeface="Open Sans"/>
                <a:sym typeface="Open Sans"/>
              </a:rPr>
              <a:t>prouvant</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qu’il</a:t>
            </a:r>
            <a:r>
              <a:rPr lang="en-US" sz="2000" dirty="0">
                <a:solidFill>
                  <a:srgbClr val="FFFFFF"/>
                </a:solidFill>
                <a:latin typeface="Open Sans"/>
                <a:ea typeface="Open Sans"/>
                <a:cs typeface="Open Sans"/>
                <a:sym typeface="Open Sans"/>
              </a:rPr>
              <a:t> est bien plus </a:t>
            </a:r>
            <a:r>
              <a:rPr lang="en-US" sz="2000" dirty="0" err="1">
                <a:solidFill>
                  <a:srgbClr val="FFFFFF"/>
                </a:solidFill>
                <a:latin typeface="Open Sans"/>
                <a:ea typeface="Open Sans"/>
                <a:cs typeface="Open Sans"/>
                <a:sym typeface="Open Sans"/>
              </a:rPr>
              <a:t>qu’un</a:t>
            </a:r>
            <a:r>
              <a:rPr lang="en-US" sz="2000" dirty="0">
                <a:solidFill>
                  <a:srgbClr val="FFFFFF"/>
                </a:solidFill>
                <a:latin typeface="Open Sans"/>
                <a:ea typeface="Open Sans"/>
                <a:cs typeface="Open Sans"/>
                <a:sym typeface="Open Sans"/>
              </a:rPr>
              <a:t> simple </a:t>
            </a:r>
            <a:r>
              <a:rPr lang="en-US" sz="2000" dirty="0" err="1">
                <a:solidFill>
                  <a:srgbClr val="FFFFFF"/>
                </a:solidFill>
                <a:latin typeface="Open Sans"/>
                <a:ea typeface="Open Sans"/>
                <a:cs typeface="Open Sans"/>
                <a:sym typeface="Open Sans"/>
              </a:rPr>
              <a:t>buteur</a:t>
            </a:r>
            <a:r>
              <a:rPr lang="en-US" sz="2000" dirty="0">
                <a:solidFill>
                  <a:srgbClr val="FFFFFF"/>
                </a:solidFill>
                <a:latin typeface="Open Sans"/>
                <a:ea typeface="Open Sans"/>
                <a:cs typeface="Open Sans"/>
                <a:sym typeface="Open Sans"/>
              </a:rPr>
              <a:t>, mais aussi un </a:t>
            </a:r>
            <a:r>
              <a:rPr lang="en-US" sz="2000" dirty="0" err="1">
                <a:solidFill>
                  <a:srgbClr val="FFFFFF"/>
                </a:solidFill>
                <a:latin typeface="Open Sans"/>
                <a:ea typeface="Open Sans"/>
                <a:cs typeface="Open Sans"/>
                <a:sym typeface="Open Sans"/>
              </a:rPr>
              <a:t>joueur</a:t>
            </a:r>
            <a:r>
              <a:rPr lang="en-US" sz="2000" dirty="0">
                <a:solidFill>
                  <a:srgbClr val="FFFFFF"/>
                </a:solidFill>
                <a:latin typeface="Open Sans"/>
                <a:ea typeface="Open Sans"/>
                <a:cs typeface="Open Sans"/>
                <a:sym typeface="Open Sans"/>
              </a:rPr>
              <a:t> polyvalent et </a:t>
            </a:r>
            <a:r>
              <a:rPr lang="en-US" sz="2000" dirty="0" err="1">
                <a:solidFill>
                  <a:srgbClr val="FFFFFF"/>
                </a:solidFill>
                <a:latin typeface="Open Sans"/>
                <a:ea typeface="Open Sans"/>
                <a:cs typeface="Open Sans"/>
                <a:sym typeface="Open Sans"/>
              </a:rPr>
              <a:t>essentiel</a:t>
            </a:r>
            <a:r>
              <a:rPr lang="en-US" sz="2000" dirty="0">
                <a:solidFill>
                  <a:srgbClr val="FFFFFF"/>
                </a:solidFill>
                <a:latin typeface="Open Sans"/>
                <a:ea typeface="Open Sans"/>
                <a:cs typeface="Open Sans"/>
                <a:sym typeface="Open Sans"/>
              </a:rPr>
              <a:t> dans les phases offensives. On </a:t>
            </a:r>
            <a:r>
              <a:rPr lang="en-US" sz="2000" dirty="0" err="1">
                <a:solidFill>
                  <a:srgbClr val="FFFFFF"/>
                </a:solidFill>
                <a:latin typeface="Open Sans"/>
                <a:ea typeface="Open Sans"/>
                <a:cs typeface="Open Sans"/>
                <a:sym typeface="Open Sans"/>
              </a:rPr>
              <a:t>analyseras</a:t>
            </a:r>
            <a:r>
              <a:rPr lang="en-US" sz="2000" dirty="0">
                <a:solidFill>
                  <a:srgbClr val="FFFFFF"/>
                </a:solidFill>
                <a:latin typeface="Open Sans"/>
                <a:ea typeface="Open Sans"/>
                <a:cs typeface="Open Sans"/>
                <a:sym typeface="Open Sans"/>
              </a:rPr>
              <a:t> plus loin comment il a été décisif dans ce match.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9507355" y="1926621"/>
            <a:ext cx="8221696" cy="5919621"/>
          </a:xfrm>
          <a:custGeom>
            <a:avLst/>
            <a:gdLst/>
            <a:ahLst/>
            <a:cxnLst/>
            <a:rect l="l" t="t" r="r" b="b"/>
            <a:pathLst>
              <a:path w="8221696" h="5919621">
                <a:moveTo>
                  <a:pt x="0" y="0"/>
                </a:moveTo>
                <a:lnTo>
                  <a:pt x="8221696" y="0"/>
                </a:lnTo>
                <a:lnTo>
                  <a:pt x="8221696" y="5919621"/>
                </a:lnTo>
                <a:lnTo>
                  <a:pt x="0" y="5919621"/>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147016" y="1525428"/>
            <a:ext cx="8903241" cy="697612"/>
          </a:xfrm>
          <a:prstGeom prst="rect">
            <a:avLst/>
          </a:prstGeom>
        </p:spPr>
        <p:txBody>
          <a:bodyPr lIns="0" tIns="0" rIns="0" bIns="0" rtlCol="0" anchor="t">
            <a:spAutoFit/>
          </a:bodyPr>
          <a:lstStyle/>
          <a:p>
            <a:pPr algn="l">
              <a:lnSpc>
                <a:spcPts val="4212"/>
              </a:lnSpc>
            </a:pPr>
            <a:r>
              <a:rPr lang="en-US" sz="3900" b="1" i="1">
                <a:solidFill>
                  <a:srgbClr val="CF1B1B"/>
                </a:solidFill>
                <a:latin typeface="Jaturat Bold Italics"/>
                <a:ea typeface="Jaturat Bold Italics"/>
                <a:cs typeface="Jaturat Bold Italics"/>
                <a:sym typeface="Jaturat Bold Italics"/>
              </a:rPr>
              <a:t>ANALYSE DU JEU DE ARSENAL</a:t>
            </a:r>
          </a:p>
        </p:txBody>
      </p:sp>
      <p:sp>
        <p:nvSpPr>
          <p:cNvPr id="5" name="TextBox 5"/>
          <p:cNvSpPr txBox="1"/>
          <p:nvPr/>
        </p:nvSpPr>
        <p:spPr>
          <a:xfrm>
            <a:off x="-120835" y="2433428"/>
            <a:ext cx="9144000" cy="688974"/>
          </a:xfrm>
          <a:prstGeom prst="rect">
            <a:avLst/>
          </a:prstGeom>
        </p:spPr>
        <p:txBody>
          <a:bodyPr lIns="0" tIns="0" rIns="0" bIns="0" rtlCol="0" anchor="t">
            <a:spAutoFit/>
          </a:bodyPr>
          <a:lstStyle/>
          <a:p>
            <a:pPr algn="ctr">
              <a:lnSpc>
                <a:spcPts val="5600"/>
              </a:lnSpc>
            </a:pPr>
            <a:r>
              <a:rPr lang="en-US" sz="4000" b="1">
                <a:solidFill>
                  <a:srgbClr val="FFFFFF"/>
                </a:solidFill>
                <a:latin typeface="Open Sans Bold"/>
                <a:ea typeface="Open Sans Bold"/>
                <a:cs typeface="Open Sans Bold"/>
                <a:sym typeface="Open Sans Bold"/>
              </a:rPr>
              <a:t>1ère mi-temps</a:t>
            </a:r>
          </a:p>
        </p:txBody>
      </p:sp>
      <p:sp>
        <p:nvSpPr>
          <p:cNvPr id="6" name="TextBox 6"/>
          <p:cNvSpPr txBox="1"/>
          <p:nvPr/>
        </p:nvSpPr>
        <p:spPr>
          <a:xfrm>
            <a:off x="147016" y="3965238"/>
            <a:ext cx="8608298" cy="1471930"/>
          </a:xfrm>
          <a:prstGeom prst="rect">
            <a:avLst/>
          </a:prstGeom>
        </p:spPr>
        <p:txBody>
          <a:bodyPr lIns="0" tIns="0" rIns="0" bIns="0" rtlCol="0" anchor="t">
            <a:spAutoFit/>
          </a:bodyPr>
          <a:lstStyle/>
          <a:p>
            <a:pPr marL="604523" lvl="1" indent="-302261" algn="just">
              <a:lnSpc>
                <a:spcPts val="3920"/>
              </a:lnSpc>
              <a:buFont typeface="Arial"/>
              <a:buChar char="•"/>
            </a:pPr>
            <a:r>
              <a:rPr lang="en-US" sz="2800" dirty="0">
                <a:solidFill>
                  <a:srgbClr val="FFFFFF"/>
                </a:solidFill>
                <a:latin typeface="Open Sans"/>
                <a:ea typeface="Open Sans"/>
                <a:cs typeface="Open Sans"/>
                <a:sym typeface="Open Sans"/>
              </a:rPr>
              <a:t>on observe que le jeu de passe se dirige principalement dans l’axe du terrain et avec la </a:t>
            </a:r>
            <a:r>
              <a:rPr lang="en-US" sz="2800" dirty="0" err="1">
                <a:solidFill>
                  <a:srgbClr val="FFFFFF"/>
                </a:solidFill>
                <a:latin typeface="Open Sans"/>
                <a:ea typeface="Open Sans"/>
                <a:cs typeface="Open Sans"/>
                <a:sym typeface="Open Sans"/>
              </a:rPr>
              <a:t>volonté</a:t>
            </a:r>
            <a:r>
              <a:rPr lang="en-US" sz="2800" dirty="0">
                <a:solidFill>
                  <a:srgbClr val="FFFFFF"/>
                </a:solidFill>
                <a:latin typeface="Open Sans"/>
                <a:ea typeface="Open Sans"/>
                <a:cs typeface="Open Sans"/>
                <a:sym typeface="Open Sans"/>
              </a:rPr>
              <a:t> des milieux de jouer vers l’avant</a:t>
            </a:r>
          </a:p>
        </p:txBody>
      </p:sp>
      <p:sp>
        <p:nvSpPr>
          <p:cNvPr id="7" name="TextBox 7"/>
          <p:cNvSpPr txBox="1"/>
          <p:nvPr/>
        </p:nvSpPr>
        <p:spPr>
          <a:xfrm>
            <a:off x="313786" y="6075120"/>
            <a:ext cx="8608298" cy="1471930"/>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FFFFFF"/>
                </a:solidFill>
                <a:latin typeface="Open Sans"/>
                <a:ea typeface="Open Sans"/>
                <a:cs typeface="Open Sans"/>
                <a:sym typeface="Open Sans"/>
              </a:rPr>
              <a:t>au niveau des ailes, on remarque que la majorité des passes proviennent de l’aile gauche</a:t>
            </a:r>
          </a:p>
        </p:txBody>
      </p:sp>
      <p:sp>
        <p:nvSpPr>
          <p:cNvPr id="8" name="TextBox 8"/>
          <p:cNvSpPr txBox="1"/>
          <p:nvPr/>
        </p:nvSpPr>
        <p:spPr>
          <a:xfrm>
            <a:off x="2219280" y="8185003"/>
            <a:ext cx="12980621" cy="1893570"/>
          </a:xfrm>
          <a:prstGeom prst="rect">
            <a:avLst/>
          </a:prstGeom>
        </p:spPr>
        <p:txBody>
          <a:bodyPr lIns="0" tIns="0" rIns="0" bIns="0" rtlCol="0" anchor="t">
            <a:spAutoFit/>
          </a:bodyPr>
          <a:lstStyle/>
          <a:p>
            <a:pPr algn="just">
              <a:lnSpc>
                <a:spcPts val="3780"/>
              </a:lnSpc>
            </a:pPr>
            <a:r>
              <a:rPr lang="en-US" sz="2700" dirty="0">
                <a:solidFill>
                  <a:srgbClr val="FFFFFF"/>
                </a:solidFill>
                <a:latin typeface="Open Sans"/>
                <a:ea typeface="Open Sans"/>
                <a:cs typeface="Open Sans"/>
                <a:sym typeface="Open Sans"/>
              </a:rPr>
              <a:t>Arsenal </a:t>
            </a:r>
            <a:r>
              <a:rPr lang="en-US" sz="2700" dirty="0" err="1">
                <a:solidFill>
                  <a:srgbClr val="FFFFFF"/>
                </a:solidFill>
                <a:latin typeface="Open Sans"/>
                <a:ea typeface="Open Sans"/>
                <a:cs typeface="Open Sans"/>
                <a:sym typeface="Open Sans"/>
              </a:rPr>
              <a:t>privilégie</a:t>
            </a:r>
            <a:r>
              <a:rPr lang="en-US" sz="2700" dirty="0">
                <a:solidFill>
                  <a:srgbClr val="FFFFFF"/>
                </a:solidFill>
                <a:latin typeface="Open Sans"/>
                <a:ea typeface="Open Sans"/>
                <a:cs typeface="Open Sans"/>
                <a:sym typeface="Open Sans"/>
              </a:rPr>
              <a:t> le </a:t>
            </a:r>
            <a:r>
              <a:rPr lang="en-US" sz="2700" dirty="0" err="1">
                <a:solidFill>
                  <a:srgbClr val="FFFFFF"/>
                </a:solidFill>
                <a:latin typeface="Open Sans"/>
                <a:ea typeface="Open Sans"/>
                <a:cs typeface="Open Sans"/>
                <a:sym typeface="Open Sans"/>
              </a:rPr>
              <a:t>côté</a:t>
            </a:r>
            <a:r>
              <a:rPr lang="en-US" sz="2700" dirty="0">
                <a:solidFill>
                  <a:srgbClr val="FFFFFF"/>
                </a:solidFill>
                <a:latin typeface="Open Sans"/>
                <a:ea typeface="Open Sans"/>
                <a:cs typeface="Open Sans"/>
                <a:sym typeface="Open Sans"/>
              </a:rPr>
              <a:t> gauche pour </a:t>
            </a:r>
            <a:r>
              <a:rPr lang="en-US" sz="2700" dirty="0" err="1">
                <a:solidFill>
                  <a:srgbClr val="FFFFFF"/>
                </a:solidFill>
                <a:latin typeface="Open Sans"/>
                <a:ea typeface="Open Sans"/>
                <a:cs typeface="Open Sans"/>
                <a:sym typeface="Open Sans"/>
              </a:rPr>
              <a:t>initier</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ses</a:t>
            </a:r>
            <a:r>
              <a:rPr lang="en-US" sz="2700" dirty="0">
                <a:solidFill>
                  <a:srgbClr val="FFFFFF"/>
                </a:solidFill>
                <a:latin typeface="Open Sans"/>
                <a:ea typeface="Open Sans"/>
                <a:cs typeface="Open Sans"/>
                <a:sym typeface="Open Sans"/>
              </a:rPr>
              <a:t> actions </a:t>
            </a:r>
            <a:r>
              <a:rPr lang="en-US" sz="2700" dirty="0" err="1">
                <a:solidFill>
                  <a:srgbClr val="FFFFFF"/>
                </a:solidFill>
                <a:latin typeface="Open Sans"/>
                <a:ea typeface="Open Sans"/>
                <a:cs typeface="Open Sans"/>
                <a:sym typeface="Open Sans"/>
              </a:rPr>
              <a:t>depuis</a:t>
            </a:r>
            <a:r>
              <a:rPr lang="en-US" sz="2700" dirty="0">
                <a:solidFill>
                  <a:srgbClr val="FFFFFF"/>
                </a:solidFill>
                <a:latin typeface="Open Sans"/>
                <a:ea typeface="Open Sans"/>
                <a:cs typeface="Open Sans"/>
                <a:sym typeface="Open Sans"/>
              </a:rPr>
              <a:t> une position </a:t>
            </a:r>
            <a:r>
              <a:rPr lang="en-US" sz="2700" dirty="0" err="1">
                <a:solidFill>
                  <a:srgbClr val="FFFFFF"/>
                </a:solidFill>
                <a:latin typeface="Open Sans"/>
                <a:ea typeface="Open Sans"/>
                <a:cs typeface="Open Sans"/>
                <a:sym typeface="Open Sans"/>
              </a:rPr>
              <a:t>basse</a:t>
            </a:r>
            <a:r>
              <a:rPr lang="en-US" sz="2700" dirty="0">
                <a:solidFill>
                  <a:srgbClr val="FFFFFF"/>
                </a:solidFill>
                <a:latin typeface="Open Sans"/>
                <a:ea typeface="Open Sans"/>
                <a:cs typeface="Open Sans"/>
                <a:sym typeface="Open Sans"/>
              </a:rPr>
              <a:t> sur le terrain. Les flèches </a:t>
            </a:r>
            <a:r>
              <a:rPr lang="en-US" sz="2700" dirty="0" err="1">
                <a:solidFill>
                  <a:srgbClr val="FFFFFF"/>
                </a:solidFill>
                <a:latin typeface="Open Sans"/>
                <a:ea typeface="Open Sans"/>
                <a:cs typeface="Open Sans"/>
                <a:sym typeface="Open Sans"/>
              </a:rPr>
              <a:t>indiquent</a:t>
            </a:r>
            <a:r>
              <a:rPr lang="en-US" sz="2700" dirty="0">
                <a:solidFill>
                  <a:srgbClr val="FFFFFF"/>
                </a:solidFill>
                <a:latin typeface="Open Sans"/>
                <a:ea typeface="Open Sans"/>
                <a:cs typeface="Open Sans"/>
                <a:sym typeface="Open Sans"/>
              </a:rPr>
              <a:t> une orientation du jeu vers l’axe, avec les milieux qui </a:t>
            </a:r>
            <a:r>
              <a:rPr lang="en-US" sz="2700" dirty="0" err="1">
                <a:solidFill>
                  <a:srgbClr val="FFFFFF"/>
                </a:solidFill>
                <a:latin typeface="Open Sans"/>
                <a:ea typeface="Open Sans"/>
                <a:cs typeface="Open Sans"/>
                <a:sym typeface="Open Sans"/>
              </a:rPr>
              <a:t>participent</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majoritairement</a:t>
            </a:r>
            <a:r>
              <a:rPr lang="en-US" sz="2700" dirty="0">
                <a:solidFill>
                  <a:srgbClr val="FFFFFF"/>
                </a:solidFill>
                <a:latin typeface="Open Sans"/>
                <a:ea typeface="Open Sans"/>
                <a:cs typeface="Open Sans"/>
                <a:sym typeface="Open Sans"/>
              </a:rPr>
              <a:t> à la construction dans </a:t>
            </a:r>
            <a:r>
              <a:rPr lang="en-US" sz="2700" dirty="0" err="1">
                <a:solidFill>
                  <a:srgbClr val="FFFFFF"/>
                </a:solidFill>
                <a:latin typeface="Open Sans"/>
                <a:ea typeface="Open Sans"/>
                <a:cs typeface="Open Sans"/>
                <a:sym typeface="Open Sans"/>
              </a:rPr>
              <a:t>cette</a:t>
            </a:r>
            <a:r>
              <a:rPr lang="en-US" sz="2700" dirty="0">
                <a:solidFill>
                  <a:srgbClr val="FFFFFF"/>
                </a:solidFill>
                <a:latin typeface="Open Sans"/>
                <a:ea typeface="Open Sans"/>
                <a:cs typeface="Open Sans"/>
                <a:sym typeface="Open Sans"/>
              </a:rPr>
              <a:t> zone centrale.</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22</a:t>
            </a:r>
          </a:p>
        </p:txBody>
      </p:sp>
      <p:sp>
        <p:nvSpPr>
          <p:cNvPr id="10" name="TextBox 10"/>
          <p:cNvSpPr txBox="1"/>
          <p:nvPr/>
        </p:nvSpPr>
        <p:spPr>
          <a:xfrm>
            <a:off x="197030" y="374184"/>
            <a:ext cx="17768670" cy="442067"/>
          </a:xfrm>
          <a:prstGeom prst="rect">
            <a:avLst/>
          </a:prstGeom>
        </p:spPr>
        <p:txBody>
          <a:bodyPr lIns="0" tIns="0" rIns="0" bIns="0" rtlCol="0" anchor="t">
            <a:spAutoFit/>
          </a:bodyPr>
          <a:lstStyle/>
          <a:p>
            <a:pPr algn="ctr">
              <a:lnSpc>
                <a:spcPts val="2977"/>
              </a:lnSpc>
              <a:spcBef>
                <a:spcPct val="0"/>
              </a:spcBef>
            </a:pPr>
            <a:r>
              <a:rPr lang="en-US" sz="2757">
                <a:solidFill>
                  <a:srgbClr val="FFFFFF"/>
                </a:solidFill>
                <a:latin typeface="Times New Roman"/>
                <a:ea typeface="Times New Roman"/>
                <a:cs typeface="Times New Roman"/>
                <a:sym typeface="Times New Roman"/>
              </a:rPr>
              <a:t>CONTEXTE / STATISTIQUES / </a:t>
            </a:r>
            <a:r>
              <a:rPr lang="en-US" sz="2757">
                <a:solidFill>
                  <a:srgbClr val="004AAD"/>
                </a:solidFill>
                <a:latin typeface="Times New Roman"/>
                <a:ea typeface="Times New Roman"/>
                <a:cs typeface="Times New Roman"/>
                <a:sym typeface="Times New Roman"/>
              </a:rPr>
              <a:t>TOTTENHAM </a:t>
            </a:r>
            <a:r>
              <a:rPr lang="en-US" sz="2757">
                <a:solidFill>
                  <a:srgbClr val="FFFFFF"/>
                </a:solidFill>
                <a:latin typeface="Times New Roman"/>
                <a:ea typeface="Times New Roman"/>
                <a:cs typeface="Times New Roman"/>
                <a:sym typeface="Times New Roman"/>
              </a:rPr>
              <a:t>/         </a:t>
            </a:r>
            <a:r>
              <a:rPr lang="en-US" sz="2757" b="1" u="sng">
                <a:solidFill>
                  <a:srgbClr val="CF1B1B"/>
                </a:solidFill>
                <a:latin typeface="Times New Roman Bold"/>
                <a:ea typeface="Times New Roman Bold"/>
                <a:cs typeface="Times New Roman Bold"/>
                <a:sym typeface="Times New Roman Bold"/>
              </a:rPr>
              <a:t>ARSENAL  </a:t>
            </a:r>
            <a:r>
              <a:rPr lang="en-US" sz="2757" b="1">
                <a:solidFill>
                  <a:srgbClr val="CF1B1B"/>
                </a:solidFill>
                <a:latin typeface="Times New Roman Bold"/>
                <a:ea typeface="Times New Roman Bold"/>
                <a:cs typeface="Times New Roman Bold"/>
                <a:sym typeface="Times New Roman Bold"/>
              </a:rPr>
              <a:t>       </a:t>
            </a:r>
            <a:r>
              <a:rPr lang="en-US" sz="2757" b="1" u="sng">
                <a:solidFill>
                  <a:srgbClr val="CF1B1B"/>
                </a:solidFill>
                <a:latin typeface="Times New Roman Bold"/>
                <a:ea typeface="Times New Roman Bold"/>
                <a:cs typeface="Times New Roman Bold"/>
                <a:sym typeface="Times New Roman Bold"/>
              </a:rPr>
              <a:t> </a:t>
            </a:r>
            <a:r>
              <a:rPr lang="en-US" sz="2757">
                <a:solidFill>
                  <a:srgbClr val="FFFFFF"/>
                </a:solidFill>
                <a:latin typeface="Times New Roman"/>
                <a:ea typeface="Times New Roman"/>
                <a:cs typeface="Times New Roman"/>
                <a:sym typeface="Times New Roman"/>
              </a:rPr>
              <a:t>/</a:t>
            </a:r>
            <a:r>
              <a:rPr lang="en-US" sz="2757">
                <a:solidFill>
                  <a:srgbClr val="FFDE59"/>
                </a:solidFill>
                <a:latin typeface="Times New Roman"/>
                <a:ea typeface="Times New Roman"/>
                <a:cs typeface="Times New Roman"/>
                <a:sym typeface="Times New Roman"/>
              </a:rPr>
              <a:t> JOUEURS STARS</a:t>
            </a:r>
            <a:r>
              <a:rPr lang="en-US" sz="27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9662393" y="2222944"/>
            <a:ext cx="7887419" cy="5678942"/>
          </a:xfrm>
          <a:custGeom>
            <a:avLst/>
            <a:gdLst/>
            <a:ahLst/>
            <a:cxnLst/>
            <a:rect l="l" t="t" r="r" b="b"/>
            <a:pathLst>
              <a:path w="7887419" h="5678942">
                <a:moveTo>
                  <a:pt x="0" y="0"/>
                </a:moveTo>
                <a:lnTo>
                  <a:pt x="7887420" y="0"/>
                </a:lnTo>
                <a:lnTo>
                  <a:pt x="7887420" y="5678942"/>
                </a:lnTo>
                <a:lnTo>
                  <a:pt x="0" y="5678942"/>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318177" y="1525332"/>
            <a:ext cx="8979971" cy="697612"/>
          </a:xfrm>
          <a:prstGeom prst="rect">
            <a:avLst/>
          </a:prstGeom>
        </p:spPr>
        <p:txBody>
          <a:bodyPr lIns="0" tIns="0" rIns="0" bIns="0" rtlCol="0" anchor="t">
            <a:spAutoFit/>
          </a:bodyPr>
          <a:lstStyle/>
          <a:p>
            <a:pPr algn="l">
              <a:lnSpc>
                <a:spcPts val="4212"/>
              </a:lnSpc>
            </a:pPr>
            <a:r>
              <a:rPr lang="en-US" sz="3900" b="1" i="1">
                <a:solidFill>
                  <a:srgbClr val="CF1B1B"/>
                </a:solidFill>
                <a:latin typeface="Jaturat Bold Italics"/>
                <a:ea typeface="Jaturat Bold Italics"/>
                <a:cs typeface="Jaturat Bold Italics"/>
                <a:sym typeface="Jaturat Bold Italics"/>
              </a:rPr>
              <a:t>ANALYSE DU JEU DE ARSENAL</a:t>
            </a:r>
          </a:p>
        </p:txBody>
      </p:sp>
      <p:sp>
        <p:nvSpPr>
          <p:cNvPr id="5" name="TextBox 5"/>
          <p:cNvSpPr txBox="1"/>
          <p:nvPr/>
        </p:nvSpPr>
        <p:spPr>
          <a:xfrm>
            <a:off x="0" y="2346738"/>
            <a:ext cx="9144000" cy="712469"/>
          </a:xfrm>
          <a:prstGeom prst="rect">
            <a:avLst/>
          </a:prstGeom>
        </p:spPr>
        <p:txBody>
          <a:bodyPr lIns="0" tIns="0" rIns="0" bIns="0" rtlCol="0" anchor="t">
            <a:spAutoFit/>
          </a:bodyPr>
          <a:lstStyle/>
          <a:p>
            <a:pPr algn="ctr">
              <a:lnSpc>
                <a:spcPts val="5880"/>
              </a:lnSpc>
            </a:pPr>
            <a:r>
              <a:rPr lang="en-US" sz="4200" b="1">
                <a:solidFill>
                  <a:srgbClr val="FFFFFF"/>
                </a:solidFill>
                <a:latin typeface="Open Sans Bold"/>
                <a:ea typeface="Open Sans Bold"/>
                <a:cs typeface="Open Sans Bold"/>
                <a:sym typeface="Open Sans Bold"/>
              </a:rPr>
              <a:t> 2ème Mi-temps</a:t>
            </a:r>
          </a:p>
        </p:txBody>
      </p:sp>
      <p:sp>
        <p:nvSpPr>
          <p:cNvPr id="6" name="TextBox 6"/>
          <p:cNvSpPr txBox="1"/>
          <p:nvPr/>
        </p:nvSpPr>
        <p:spPr>
          <a:xfrm>
            <a:off x="409690" y="3811682"/>
            <a:ext cx="8671675" cy="4022714"/>
          </a:xfrm>
          <a:prstGeom prst="rect">
            <a:avLst/>
          </a:prstGeom>
        </p:spPr>
        <p:txBody>
          <a:bodyPr lIns="0" tIns="0" rIns="0" bIns="0" rtlCol="0" anchor="t">
            <a:spAutoFit/>
          </a:bodyPr>
          <a:lstStyle/>
          <a:p>
            <a:pPr algn="just">
              <a:lnSpc>
                <a:spcPts val="4025"/>
              </a:lnSpc>
            </a:pPr>
            <a:r>
              <a:rPr lang="en-US" sz="2875" dirty="0">
                <a:solidFill>
                  <a:srgbClr val="FFFFFF"/>
                </a:solidFill>
                <a:latin typeface="Open Sans"/>
                <a:ea typeface="Open Sans"/>
                <a:cs typeface="Open Sans"/>
                <a:sym typeface="Open Sans"/>
              </a:rPr>
              <a:t>Ce </a:t>
            </a:r>
            <a:r>
              <a:rPr lang="en-US" sz="2875" dirty="0" err="1">
                <a:solidFill>
                  <a:srgbClr val="FFFFFF"/>
                </a:solidFill>
                <a:latin typeface="Open Sans"/>
                <a:ea typeface="Open Sans"/>
                <a:cs typeface="Open Sans"/>
                <a:sym typeface="Open Sans"/>
              </a:rPr>
              <a:t>schéma</a:t>
            </a:r>
            <a:r>
              <a:rPr lang="en-US" sz="2875" dirty="0">
                <a:solidFill>
                  <a:srgbClr val="FFFFFF"/>
                </a:solidFill>
                <a:latin typeface="Open Sans"/>
                <a:ea typeface="Open Sans"/>
                <a:cs typeface="Open Sans"/>
                <a:sym typeface="Open Sans"/>
              </a:rPr>
              <a:t> met en </a:t>
            </a:r>
            <a:r>
              <a:rPr lang="en-US" sz="2875" dirty="0" err="1">
                <a:solidFill>
                  <a:srgbClr val="FFFFFF"/>
                </a:solidFill>
                <a:latin typeface="Open Sans"/>
                <a:ea typeface="Open Sans"/>
                <a:cs typeface="Open Sans"/>
                <a:sym typeface="Open Sans"/>
              </a:rPr>
              <a:t>évidence</a:t>
            </a:r>
            <a:r>
              <a:rPr lang="en-US" sz="2875" dirty="0">
                <a:solidFill>
                  <a:srgbClr val="FFFFFF"/>
                </a:solidFill>
                <a:latin typeface="Open Sans"/>
                <a:ea typeface="Open Sans"/>
                <a:cs typeface="Open Sans"/>
                <a:sym typeface="Open Sans"/>
              </a:rPr>
              <a:t> une </a:t>
            </a:r>
            <a:r>
              <a:rPr lang="en-US" sz="2875" dirty="0" err="1">
                <a:solidFill>
                  <a:srgbClr val="FFFFFF"/>
                </a:solidFill>
                <a:latin typeface="Open Sans"/>
                <a:ea typeface="Open Sans"/>
                <a:cs typeface="Open Sans"/>
                <a:sym typeface="Open Sans"/>
              </a:rPr>
              <a:t>activité</a:t>
            </a:r>
            <a:r>
              <a:rPr lang="en-US" sz="2875" dirty="0">
                <a:solidFill>
                  <a:srgbClr val="FFFFFF"/>
                </a:solidFill>
                <a:latin typeface="Open Sans"/>
                <a:ea typeface="Open Sans"/>
                <a:cs typeface="Open Sans"/>
                <a:sym typeface="Open Sans"/>
              </a:rPr>
              <a:t> </a:t>
            </a:r>
            <a:r>
              <a:rPr lang="en-US" sz="2875" dirty="0" err="1">
                <a:solidFill>
                  <a:srgbClr val="FFFFFF"/>
                </a:solidFill>
                <a:latin typeface="Open Sans"/>
                <a:ea typeface="Open Sans"/>
                <a:cs typeface="Open Sans"/>
                <a:sym typeface="Open Sans"/>
              </a:rPr>
              <a:t>concentrée</a:t>
            </a:r>
            <a:r>
              <a:rPr lang="en-US" sz="2875" dirty="0">
                <a:solidFill>
                  <a:srgbClr val="FFFFFF"/>
                </a:solidFill>
                <a:latin typeface="Open Sans"/>
                <a:ea typeface="Open Sans"/>
                <a:cs typeface="Open Sans"/>
                <a:sym typeface="Open Sans"/>
              </a:rPr>
              <a:t> </a:t>
            </a:r>
            <a:r>
              <a:rPr lang="en-US" sz="2875" dirty="0" err="1">
                <a:solidFill>
                  <a:srgbClr val="FFFFFF"/>
                </a:solidFill>
                <a:latin typeface="Open Sans"/>
                <a:ea typeface="Open Sans"/>
                <a:cs typeface="Open Sans"/>
                <a:sym typeface="Open Sans"/>
              </a:rPr>
              <a:t>presque</a:t>
            </a:r>
            <a:r>
              <a:rPr lang="en-US" sz="2875" dirty="0">
                <a:solidFill>
                  <a:srgbClr val="FFFFFF"/>
                </a:solidFill>
                <a:latin typeface="Open Sans"/>
                <a:ea typeface="Open Sans"/>
                <a:cs typeface="Open Sans"/>
                <a:sym typeface="Open Sans"/>
              </a:rPr>
              <a:t> </a:t>
            </a:r>
            <a:r>
              <a:rPr lang="en-US" sz="2875" dirty="0" err="1">
                <a:solidFill>
                  <a:srgbClr val="FFFFFF"/>
                </a:solidFill>
                <a:latin typeface="Open Sans"/>
                <a:ea typeface="Open Sans"/>
                <a:cs typeface="Open Sans"/>
                <a:sym typeface="Open Sans"/>
              </a:rPr>
              <a:t>exclusivement</a:t>
            </a:r>
            <a:r>
              <a:rPr lang="en-US" sz="2875" dirty="0">
                <a:solidFill>
                  <a:srgbClr val="FFFFFF"/>
                </a:solidFill>
                <a:latin typeface="Open Sans"/>
                <a:ea typeface="Open Sans"/>
                <a:cs typeface="Open Sans"/>
                <a:sym typeface="Open Sans"/>
              </a:rPr>
              <a:t> sur le </a:t>
            </a:r>
            <a:r>
              <a:rPr lang="en-US" sz="2875" dirty="0" err="1">
                <a:solidFill>
                  <a:srgbClr val="FFFFFF"/>
                </a:solidFill>
                <a:latin typeface="Open Sans"/>
                <a:ea typeface="Open Sans"/>
                <a:cs typeface="Open Sans"/>
                <a:sym typeface="Open Sans"/>
              </a:rPr>
              <a:t>flanc</a:t>
            </a:r>
            <a:r>
              <a:rPr lang="en-US" sz="2875" dirty="0">
                <a:solidFill>
                  <a:srgbClr val="FFFFFF"/>
                </a:solidFill>
                <a:latin typeface="Open Sans"/>
                <a:ea typeface="Open Sans"/>
                <a:cs typeface="Open Sans"/>
                <a:sym typeface="Open Sans"/>
              </a:rPr>
              <a:t> droit. Le jeu </a:t>
            </a:r>
            <a:r>
              <a:rPr lang="en-US" sz="2875" dirty="0" err="1">
                <a:solidFill>
                  <a:srgbClr val="FFFFFF"/>
                </a:solidFill>
                <a:latin typeface="Open Sans"/>
                <a:ea typeface="Open Sans"/>
                <a:cs typeface="Open Sans"/>
                <a:sym typeface="Open Sans"/>
              </a:rPr>
              <a:t>reste</a:t>
            </a:r>
            <a:r>
              <a:rPr lang="en-US" sz="2875" dirty="0">
                <a:solidFill>
                  <a:srgbClr val="FFFFFF"/>
                </a:solidFill>
                <a:latin typeface="Open Sans"/>
                <a:ea typeface="Open Sans"/>
                <a:cs typeface="Open Sans"/>
                <a:sym typeface="Open Sans"/>
              </a:rPr>
              <a:t> </a:t>
            </a:r>
            <a:r>
              <a:rPr lang="en-US" sz="2875" dirty="0" err="1">
                <a:solidFill>
                  <a:srgbClr val="FFFFFF"/>
                </a:solidFill>
                <a:latin typeface="Open Sans"/>
                <a:ea typeface="Open Sans"/>
                <a:cs typeface="Open Sans"/>
                <a:sym typeface="Open Sans"/>
              </a:rPr>
              <a:t>orienté</a:t>
            </a:r>
            <a:r>
              <a:rPr lang="en-US" sz="2875" dirty="0">
                <a:solidFill>
                  <a:srgbClr val="FFFFFF"/>
                </a:solidFill>
                <a:latin typeface="Open Sans"/>
                <a:ea typeface="Open Sans"/>
                <a:cs typeface="Open Sans"/>
                <a:sym typeface="Open Sans"/>
              </a:rPr>
              <a:t> vers l’axe et vers l’avant, </a:t>
            </a:r>
            <a:r>
              <a:rPr lang="en-US" sz="2875" dirty="0" err="1">
                <a:solidFill>
                  <a:srgbClr val="FFFFFF"/>
                </a:solidFill>
                <a:latin typeface="Open Sans"/>
                <a:ea typeface="Open Sans"/>
                <a:cs typeface="Open Sans"/>
                <a:sym typeface="Open Sans"/>
              </a:rPr>
              <a:t>traduisant</a:t>
            </a:r>
            <a:r>
              <a:rPr lang="en-US" sz="2875" dirty="0">
                <a:solidFill>
                  <a:srgbClr val="FFFFFF"/>
                </a:solidFill>
                <a:latin typeface="Open Sans"/>
                <a:ea typeface="Open Sans"/>
                <a:cs typeface="Open Sans"/>
                <a:sym typeface="Open Sans"/>
              </a:rPr>
              <a:t> une </a:t>
            </a:r>
            <a:r>
              <a:rPr lang="en-US" sz="2875" dirty="0" err="1">
                <a:solidFill>
                  <a:srgbClr val="FFFFFF"/>
                </a:solidFill>
                <a:latin typeface="Open Sans"/>
                <a:ea typeface="Open Sans"/>
                <a:cs typeface="Open Sans"/>
                <a:sym typeface="Open Sans"/>
              </a:rPr>
              <a:t>volonté</a:t>
            </a:r>
            <a:r>
              <a:rPr lang="en-US" sz="2875" dirty="0">
                <a:solidFill>
                  <a:srgbClr val="FFFFFF"/>
                </a:solidFill>
                <a:latin typeface="Open Sans"/>
                <a:ea typeface="Open Sans"/>
                <a:cs typeface="Open Sans"/>
                <a:sym typeface="Open Sans"/>
              </a:rPr>
              <a:t> </a:t>
            </a:r>
            <a:r>
              <a:rPr lang="en-US" sz="2875" dirty="0" err="1">
                <a:solidFill>
                  <a:srgbClr val="FFFFFF"/>
                </a:solidFill>
                <a:latin typeface="Open Sans"/>
                <a:ea typeface="Open Sans"/>
                <a:cs typeface="Open Sans"/>
                <a:sym typeface="Open Sans"/>
              </a:rPr>
              <a:t>constante</a:t>
            </a:r>
            <a:r>
              <a:rPr lang="en-US" sz="2875" dirty="0">
                <a:solidFill>
                  <a:srgbClr val="FFFFFF"/>
                </a:solidFill>
                <a:latin typeface="Open Sans"/>
                <a:ea typeface="Open Sans"/>
                <a:cs typeface="Open Sans"/>
                <a:sym typeface="Open Sans"/>
              </a:rPr>
              <a:t> de </a:t>
            </a:r>
            <a:r>
              <a:rPr lang="en-US" sz="2875" dirty="0" err="1">
                <a:solidFill>
                  <a:srgbClr val="FFFFFF"/>
                </a:solidFill>
                <a:latin typeface="Open Sans"/>
                <a:ea typeface="Open Sans"/>
                <a:cs typeface="Open Sans"/>
                <a:sym typeface="Open Sans"/>
              </a:rPr>
              <a:t>progresser</a:t>
            </a:r>
            <a:r>
              <a:rPr lang="en-US" sz="2875" dirty="0">
                <a:solidFill>
                  <a:srgbClr val="FFFFFF"/>
                </a:solidFill>
                <a:latin typeface="Open Sans"/>
                <a:ea typeface="Open Sans"/>
                <a:cs typeface="Open Sans"/>
                <a:sym typeface="Open Sans"/>
              </a:rPr>
              <a:t> </a:t>
            </a:r>
            <a:r>
              <a:rPr lang="en-US" sz="2875" dirty="0" err="1">
                <a:solidFill>
                  <a:srgbClr val="FFFFFF"/>
                </a:solidFill>
                <a:latin typeface="Open Sans"/>
                <a:ea typeface="Open Sans"/>
                <a:cs typeface="Open Sans"/>
                <a:sym typeface="Open Sans"/>
              </a:rPr>
              <a:t>rapidement</a:t>
            </a:r>
            <a:r>
              <a:rPr lang="en-US" sz="2875" dirty="0">
                <a:solidFill>
                  <a:srgbClr val="FFFFFF"/>
                </a:solidFill>
                <a:latin typeface="Open Sans"/>
                <a:ea typeface="Open Sans"/>
                <a:cs typeface="Open Sans"/>
                <a:sym typeface="Open Sans"/>
              </a:rPr>
              <a:t> et de chercher des </a:t>
            </a:r>
            <a:r>
              <a:rPr lang="en-US" sz="2875" dirty="0" err="1">
                <a:solidFill>
                  <a:srgbClr val="FFFFFF"/>
                </a:solidFill>
                <a:latin typeface="Open Sans"/>
                <a:ea typeface="Open Sans"/>
                <a:cs typeface="Open Sans"/>
                <a:sym typeface="Open Sans"/>
              </a:rPr>
              <a:t>opportunités</a:t>
            </a:r>
            <a:r>
              <a:rPr lang="en-US" sz="2875" dirty="0">
                <a:solidFill>
                  <a:srgbClr val="FFFFFF"/>
                </a:solidFill>
                <a:latin typeface="Open Sans"/>
                <a:ea typeface="Open Sans"/>
                <a:cs typeface="Open Sans"/>
                <a:sym typeface="Open Sans"/>
              </a:rPr>
              <a:t> pour marquer. </a:t>
            </a:r>
            <a:r>
              <a:rPr lang="en-US" sz="2875" dirty="0" err="1">
                <a:solidFill>
                  <a:srgbClr val="FFFFFF"/>
                </a:solidFill>
                <a:latin typeface="Open Sans"/>
                <a:ea typeface="Open Sans"/>
                <a:cs typeface="Open Sans"/>
                <a:sym typeface="Open Sans"/>
              </a:rPr>
              <a:t>Cette</a:t>
            </a:r>
            <a:r>
              <a:rPr lang="en-US" sz="2875" dirty="0">
                <a:solidFill>
                  <a:srgbClr val="FFFFFF"/>
                </a:solidFill>
                <a:latin typeface="Open Sans"/>
                <a:ea typeface="Open Sans"/>
                <a:cs typeface="Open Sans"/>
                <a:sym typeface="Open Sans"/>
              </a:rPr>
              <a:t> </a:t>
            </a:r>
            <a:r>
              <a:rPr lang="en-US" sz="2875" dirty="0" err="1">
                <a:solidFill>
                  <a:srgbClr val="FFFFFF"/>
                </a:solidFill>
                <a:latin typeface="Open Sans"/>
                <a:ea typeface="Open Sans"/>
                <a:cs typeface="Open Sans"/>
                <a:sym typeface="Open Sans"/>
              </a:rPr>
              <a:t>stratégie</a:t>
            </a:r>
            <a:r>
              <a:rPr lang="en-US" sz="2875" dirty="0">
                <a:solidFill>
                  <a:srgbClr val="FFFFFF"/>
                </a:solidFill>
                <a:latin typeface="Open Sans"/>
                <a:ea typeface="Open Sans"/>
                <a:cs typeface="Open Sans"/>
                <a:sym typeface="Open Sans"/>
              </a:rPr>
              <a:t> </a:t>
            </a:r>
            <a:r>
              <a:rPr lang="en-US" sz="2875" dirty="0" err="1">
                <a:solidFill>
                  <a:srgbClr val="FFFFFF"/>
                </a:solidFill>
                <a:latin typeface="Open Sans"/>
                <a:ea typeface="Open Sans"/>
                <a:cs typeface="Open Sans"/>
                <a:sym typeface="Open Sans"/>
              </a:rPr>
              <a:t>illustre</a:t>
            </a:r>
            <a:r>
              <a:rPr lang="en-US" sz="2875" dirty="0">
                <a:solidFill>
                  <a:srgbClr val="FFFFFF"/>
                </a:solidFill>
                <a:latin typeface="Open Sans"/>
                <a:ea typeface="Open Sans"/>
                <a:cs typeface="Open Sans"/>
                <a:sym typeface="Open Sans"/>
              </a:rPr>
              <a:t> un </a:t>
            </a:r>
            <a:r>
              <a:rPr lang="en-US" sz="2875" dirty="0" err="1">
                <a:solidFill>
                  <a:srgbClr val="FFFFFF"/>
                </a:solidFill>
                <a:latin typeface="Open Sans"/>
                <a:ea typeface="Open Sans"/>
                <a:cs typeface="Open Sans"/>
                <a:sym typeface="Open Sans"/>
              </a:rPr>
              <a:t>changement</a:t>
            </a:r>
            <a:r>
              <a:rPr lang="en-US" sz="2875" dirty="0">
                <a:solidFill>
                  <a:srgbClr val="FFFFFF"/>
                </a:solidFill>
                <a:latin typeface="Open Sans"/>
                <a:ea typeface="Open Sans"/>
                <a:cs typeface="Open Sans"/>
                <a:sym typeface="Open Sans"/>
              </a:rPr>
              <a:t> de dynamique dans </a:t>
            </a:r>
            <a:r>
              <a:rPr lang="en-US" sz="2875" dirty="0" err="1">
                <a:solidFill>
                  <a:srgbClr val="FFFFFF"/>
                </a:solidFill>
                <a:latin typeface="Open Sans"/>
                <a:ea typeface="Open Sans"/>
                <a:cs typeface="Open Sans"/>
                <a:sym typeface="Open Sans"/>
              </a:rPr>
              <a:t>l’approche</a:t>
            </a:r>
            <a:r>
              <a:rPr lang="en-US" sz="2875" dirty="0">
                <a:solidFill>
                  <a:srgbClr val="FFFFFF"/>
                </a:solidFill>
                <a:latin typeface="Open Sans"/>
                <a:ea typeface="Open Sans"/>
                <a:cs typeface="Open Sans"/>
                <a:sym typeface="Open Sans"/>
              </a:rPr>
              <a:t> offensive, </a:t>
            </a:r>
            <a:r>
              <a:rPr lang="en-US" sz="2875" dirty="0" err="1">
                <a:solidFill>
                  <a:srgbClr val="FFFFFF"/>
                </a:solidFill>
                <a:latin typeface="Open Sans"/>
                <a:ea typeface="Open Sans"/>
                <a:cs typeface="Open Sans"/>
                <a:sym typeface="Open Sans"/>
              </a:rPr>
              <a:t>exploitant</a:t>
            </a:r>
            <a:r>
              <a:rPr lang="en-US" sz="2875" dirty="0">
                <a:solidFill>
                  <a:srgbClr val="FFFFFF"/>
                </a:solidFill>
                <a:latin typeface="Open Sans"/>
                <a:ea typeface="Open Sans"/>
                <a:cs typeface="Open Sans"/>
                <a:sym typeface="Open Sans"/>
              </a:rPr>
              <a:t> des espaces sur le </a:t>
            </a:r>
            <a:r>
              <a:rPr lang="en-US" sz="2875" dirty="0" err="1">
                <a:solidFill>
                  <a:srgbClr val="FFFFFF"/>
                </a:solidFill>
                <a:latin typeface="Open Sans"/>
                <a:ea typeface="Open Sans"/>
                <a:cs typeface="Open Sans"/>
                <a:sym typeface="Open Sans"/>
              </a:rPr>
              <a:t>côté</a:t>
            </a:r>
            <a:r>
              <a:rPr lang="en-US" sz="2875" dirty="0">
                <a:solidFill>
                  <a:srgbClr val="FFFFFF"/>
                </a:solidFill>
                <a:latin typeface="Open Sans"/>
                <a:ea typeface="Open Sans"/>
                <a:cs typeface="Open Sans"/>
                <a:sym typeface="Open Sans"/>
              </a:rPr>
              <a:t>. </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23</a:t>
            </a:r>
          </a:p>
        </p:txBody>
      </p:sp>
      <p:sp>
        <p:nvSpPr>
          <p:cNvPr id="8" name="TextBox 8"/>
          <p:cNvSpPr txBox="1"/>
          <p:nvPr/>
        </p:nvSpPr>
        <p:spPr>
          <a:xfrm>
            <a:off x="197030" y="374184"/>
            <a:ext cx="17768670" cy="442067"/>
          </a:xfrm>
          <a:prstGeom prst="rect">
            <a:avLst/>
          </a:prstGeom>
        </p:spPr>
        <p:txBody>
          <a:bodyPr lIns="0" tIns="0" rIns="0" bIns="0" rtlCol="0" anchor="t">
            <a:spAutoFit/>
          </a:bodyPr>
          <a:lstStyle/>
          <a:p>
            <a:pPr algn="ctr">
              <a:lnSpc>
                <a:spcPts val="2977"/>
              </a:lnSpc>
              <a:spcBef>
                <a:spcPct val="0"/>
              </a:spcBef>
            </a:pPr>
            <a:r>
              <a:rPr lang="en-US" sz="2757">
                <a:solidFill>
                  <a:srgbClr val="FFFFFF"/>
                </a:solidFill>
                <a:latin typeface="Times New Roman"/>
                <a:ea typeface="Times New Roman"/>
                <a:cs typeface="Times New Roman"/>
                <a:sym typeface="Times New Roman"/>
              </a:rPr>
              <a:t>CONTEXTE / STATISTIQUES / </a:t>
            </a:r>
            <a:r>
              <a:rPr lang="en-US" sz="2757">
                <a:solidFill>
                  <a:srgbClr val="004AAD"/>
                </a:solidFill>
                <a:latin typeface="Times New Roman"/>
                <a:ea typeface="Times New Roman"/>
                <a:cs typeface="Times New Roman"/>
                <a:sym typeface="Times New Roman"/>
              </a:rPr>
              <a:t>TOTTENHAM </a:t>
            </a:r>
            <a:r>
              <a:rPr lang="en-US" sz="2757">
                <a:solidFill>
                  <a:srgbClr val="FFFFFF"/>
                </a:solidFill>
                <a:latin typeface="Times New Roman"/>
                <a:ea typeface="Times New Roman"/>
                <a:cs typeface="Times New Roman"/>
                <a:sym typeface="Times New Roman"/>
              </a:rPr>
              <a:t>/         </a:t>
            </a:r>
            <a:r>
              <a:rPr lang="en-US" sz="2757" b="1" u="sng">
                <a:solidFill>
                  <a:srgbClr val="CF1B1B"/>
                </a:solidFill>
                <a:latin typeface="Times New Roman Bold"/>
                <a:ea typeface="Times New Roman Bold"/>
                <a:cs typeface="Times New Roman Bold"/>
                <a:sym typeface="Times New Roman Bold"/>
              </a:rPr>
              <a:t>ARSENAL  </a:t>
            </a:r>
            <a:r>
              <a:rPr lang="en-US" sz="2757" b="1">
                <a:solidFill>
                  <a:srgbClr val="CF1B1B"/>
                </a:solidFill>
                <a:latin typeface="Times New Roman Bold"/>
                <a:ea typeface="Times New Roman Bold"/>
                <a:cs typeface="Times New Roman Bold"/>
                <a:sym typeface="Times New Roman Bold"/>
              </a:rPr>
              <a:t>       </a:t>
            </a:r>
            <a:r>
              <a:rPr lang="en-US" sz="2757" b="1" u="sng">
                <a:solidFill>
                  <a:srgbClr val="CF1B1B"/>
                </a:solidFill>
                <a:latin typeface="Times New Roman Bold"/>
                <a:ea typeface="Times New Roman Bold"/>
                <a:cs typeface="Times New Roman Bold"/>
                <a:sym typeface="Times New Roman Bold"/>
              </a:rPr>
              <a:t> </a:t>
            </a:r>
            <a:r>
              <a:rPr lang="en-US" sz="2757">
                <a:solidFill>
                  <a:srgbClr val="FFFFFF"/>
                </a:solidFill>
                <a:latin typeface="Times New Roman"/>
                <a:ea typeface="Times New Roman"/>
                <a:cs typeface="Times New Roman"/>
                <a:sym typeface="Times New Roman"/>
              </a:rPr>
              <a:t>/</a:t>
            </a:r>
            <a:r>
              <a:rPr lang="en-US" sz="2757">
                <a:solidFill>
                  <a:srgbClr val="FFDE59"/>
                </a:solidFill>
                <a:latin typeface="Times New Roman"/>
                <a:ea typeface="Times New Roman"/>
                <a:cs typeface="Times New Roman"/>
                <a:sym typeface="Times New Roman"/>
              </a:rPr>
              <a:t> JOUEURS STARS</a:t>
            </a:r>
            <a:r>
              <a:rPr lang="en-US" sz="27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439291" y="2570559"/>
            <a:ext cx="8642074" cy="6211491"/>
          </a:xfrm>
          <a:custGeom>
            <a:avLst/>
            <a:gdLst/>
            <a:ahLst/>
            <a:cxnLst/>
            <a:rect l="l" t="t" r="r" b="b"/>
            <a:pathLst>
              <a:path w="8642074" h="6211491">
                <a:moveTo>
                  <a:pt x="0" y="0"/>
                </a:moveTo>
                <a:lnTo>
                  <a:pt x="8642073" y="0"/>
                </a:lnTo>
                <a:lnTo>
                  <a:pt x="8642073" y="6211491"/>
                </a:lnTo>
                <a:lnTo>
                  <a:pt x="0" y="6211491"/>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4180385" y="1309716"/>
            <a:ext cx="9927230" cy="865252"/>
          </a:xfrm>
          <a:prstGeom prst="rect">
            <a:avLst/>
          </a:prstGeom>
        </p:spPr>
        <p:txBody>
          <a:bodyPr lIns="0" tIns="0" rIns="0" bIns="0" rtlCol="0" anchor="t">
            <a:spAutoFit/>
          </a:bodyPr>
          <a:lstStyle/>
          <a:p>
            <a:pPr algn="l">
              <a:lnSpc>
                <a:spcPts val="5292"/>
              </a:lnSpc>
            </a:pPr>
            <a:r>
              <a:rPr lang="en-US" sz="4900" b="1" i="1">
                <a:solidFill>
                  <a:srgbClr val="CF1B1B"/>
                </a:solidFill>
                <a:latin typeface="Jaturat Bold Italics"/>
                <a:ea typeface="Jaturat Bold Italics"/>
                <a:cs typeface="Jaturat Bold Italics"/>
                <a:sym typeface="Jaturat Bold Italics"/>
              </a:rPr>
              <a:t>ANALYSE DU JEU ARSENAL</a:t>
            </a:r>
          </a:p>
        </p:txBody>
      </p:sp>
      <p:sp>
        <p:nvSpPr>
          <p:cNvPr id="5" name="TextBox 5"/>
          <p:cNvSpPr txBox="1"/>
          <p:nvPr/>
        </p:nvSpPr>
        <p:spPr>
          <a:xfrm>
            <a:off x="9799118" y="3078480"/>
            <a:ext cx="7977514" cy="6302623"/>
          </a:xfrm>
          <a:prstGeom prst="rect">
            <a:avLst/>
          </a:prstGeom>
        </p:spPr>
        <p:txBody>
          <a:bodyPr lIns="0" tIns="0" rIns="0" bIns="0" rtlCol="0" anchor="t">
            <a:spAutoFit/>
          </a:bodyPr>
          <a:lstStyle/>
          <a:p>
            <a:pPr algn="just">
              <a:lnSpc>
                <a:spcPts val="3780"/>
              </a:lnSpc>
            </a:pPr>
            <a:r>
              <a:rPr lang="en-US" sz="2700" dirty="0">
                <a:solidFill>
                  <a:srgbClr val="FFFFFF"/>
                </a:solidFill>
                <a:latin typeface="Open Sans"/>
                <a:ea typeface="Open Sans"/>
                <a:cs typeface="Open Sans"/>
                <a:sym typeface="Open Sans"/>
              </a:rPr>
              <a:t>Tout au long du match, Arsenal a </a:t>
            </a:r>
            <a:r>
              <a:rPr lang="en-US" sz="2700" dirty="0" err="1">
                <a:solidFill>
                  <a:srgbClr val="FFFFFF"/>
                </a:solidFill>
                <a:latin typeface="Open Sans"/>
                <a:ea typeface="Open Sans"/>
                <a:cs typeface="Open Sans"/>
                <a:sym typeface="Open Sans"/>
              </a:rPr>
              <a:t>privilégié</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l’utilisation</a:t>
            </a:r>
            <a:r>
              <a:rPr lang="en-US" sz="2700" dirty="0">
                <a:solidFill>
                  <a:srgbClr val="FFFFFF"/>
                </a:solidFill>
                <a:latin typeface="Open Sans"/>
                <a:ea typeface="Open Sans"/>
                <a:cs typeface="Open Sans"/>
                <a:sym typeface="Open Sans"/>
              </a:rPr>
              <a:t> des ailes pour </a:t>
            </a:r>
            <a:r>
              <a:rPr lang="en-US" sz="2700" dirty="0" err="1">
                <a:solidFill>
                  <a:srgbClr val="FFFFFF"/>
                </a:solidFill>
                <a:latin typeface="Open Sans"/>
                <a:ea typeface="Open Sans"/>
                <a:cs typeface="Open Sans"/>
                <a:sym typeface="Open Sans"/>
              </a:rPr>
              <a:t>construire</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ses</a:t>
            </a:r>
            <a:r>
              <a:rPr lang="en-US" sz="2700" dirty="0">
                <a:solidFill>
                  <a:srgbClr val="FFFFFF"/>
                </a:solidFill>
                <a:latin typeface="Open Sans"/>
                <a:ea typeface="Open Sans"/>
                <a:cs typeface="Open Sans"/>
                <a:sym typeface="Open Sans"/>
              </a:rPr>
              <a:t> attaques, </a:t>
            </a:r>
            <a:r>
              <a:rPr lang="en-US" sz="2700" dirty="0" err="1">
                <a:solidFill>
                  <a:srgbClr val="FFFFFF"/>
                </a:solidFill>
                <a:latin typeface="Open Sans"/>
                <a:ea typeface="Open Sans"/>
                <a:cs typeface="Open Sans"/>
                <a:sym typeface="Open Sans"/>
              </a:rPr>
              <a:t>témoignant</a:t>
            </a:r>
            <a:r>
              <a:rPr lang="en-US" sz="2700" dirty="0">
                <a:solidFill>
                  <a:srgbClr val="FFFFFF"/>
                </a:solidFill>
                <a:latin typeface="Open Sans"/>
                <a:ea typeface="Open Sans"/>
                <a:cs typeface="Open Sans"/>
                <a:sym typeface="Open Sans"/>
              </a:rPr>
              <a:t> d’une </a:t>
            </a:r>
            <a:r>
              <a:rPr lang="en-US" sz="2700" dirty="0" err="1">
                <a:solidFill>
                  <a:srgbClr val="FFFFFF"/>
                </a:solidFill>
                <a:latin typeface="Open Sans"/>
                <a:ea typeface="Open Sans"/>
                <a:cs typeface="Open Sans"/>
                <a:sym typeface="Open Sans"/>
              </a:rPr>
              <a:t>volonté</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affirmée</a:t>
            </a:r>
            <a:r>
              <a:rPr lang="en-US" sz="2700" dirty="0">
                <a:solidFill>
                  <a:srgbClr val="FFFFFF"/>
                </a:solidFill>
                <a:latin typeface="Open Sans"/>
                <a:ea typeface="Open Sans"/>
                <a:cs typeface="Open Sans"/>
                <a:sym typeface="Open Sans"/>
              </a:rPr>
              <a:t> de se </a:t>
            </a:r>
            <a:r>
              <a:rPr lang="en-US" sz="2700" dirty="0" err="1">
                <a:solidFill>
                  <a:srgbClr val="FFFFFF"/>
                </a:solidFill>
                <a:latin typeface="Open Sans"/>
                <a:ea typeface="Open Sans"/>
                <a:cs typeface="Open Sans"/>
                <a:sym typeface="Open Sans"/>
              </a:rPr>
              <a:t>projeter</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rapidement</a:t>
            </a:r>
            <a:r>
              <a:rPr lang="en-US" sz="2700" dirty="0">
                <a:solidFill>
                  <a:srgbClr val="FFFFFF"/>
                </a:solidFill>
                <a:latin typeface="Open Sans"/>
                <a:ea typeface="Open Sans"/>
                <a:cs typeface="Open Sans"/>
                <a:sym typeface="Open Sans"/>
              </a:rPr>
              <a:t> vers l’avant. </a:t>
            </a:r>
            <a:r>
              <a:rPr lang="en-US" sz="2700" dirty="0" err="1">
                <a:solidFill>
                  <a:srgbClr val="FFFFFF"/>
                </a:solidFill>
                <a:latin typeface="Open Sans"/>
                <a:ea typeface="Open Sans"/>
                <a:cs typeface="Open Sans"/>
                <a:sym typeface="Open Sans"/>
              </a:rPr>
              <a:t>Cette</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approche</a:t>
            </a:r>
            <a:r>
              <a:rPr lang="en-US" sz="2700" dirty="0">
                <a:solidFill>
                  <a:srgbClr val="FFFFFF"/>
                </a:solidFill>
                <a:latin typeface="Open Sans"/>
                <a:ea typeface="Open Sans"/>
                <a:cs typeface="Open Sans"/>
                <a:sym typeface="Open Sans"/>
              </a:rPr>
              <a:t> offensive a été </a:t>
            </a:r>
            <a:r>
              <a:rPr lang="en-US" sz="2700" dirty="0" err="1">
                <a:solidFill>
                  <a:srgbClr val="FFFFFF"/>
                </a:solidFill>
                <a:latin typeface="Open Sans"/>
                <a:ea typeface="Open Sans"/>
                <a:cs typeface="Open Sans"/>
                <a:sym typeface="Open Sans"/>
              </a:rPr>
              <a:t>adoptée</a:t>
            </a:r>
            <a:r>
              <a:rPr lang="en-US" sz="2700" dirty="0">
                <a:solidFill>
                  <a:srgbClr val="FFFFFF"/>
                </a:solidFill>
                <a:latin typeface="Open Sans"/>
                <a:ea typeface="Open Sans"/>
                <a:cs typeface="Open Sans"/>
                <a:sym typeface="Open Sans"/>
              </a:rPr>
              <a:t> malgré le </a:t>
            </a:r>
            <a:r>
              <a:rPr lang="en-US" sz="2700" dirty="0" err="1">
                <a:solidFill>
                  <a:srgbClr val="FFFFFF"/>
                </a:solidFill>
                <a:latin typeface="Open Sans"/>
                <a:ea typeface="Open Sans"/>
                <a:cs typeface="Open Sans"/>
                <a:sym typeface="Open Sans"/>
              </a:rPr>
              <a:t>contexte</a:t>
            </a:r>
            <a:r>
              <a:rPr lang="en-US" sz="2700" dirty="0">
                <a:solidFill>
                  <a:srgbClr val="FFFFFF"/>
                </a:solidFill>
                <a:latin typeface="Open Sans"/>
                <a:ea typeface="Open Sans"/>
                <a:cs typeface="Open Sans"/>
                <a:sym typeface="Open Sans"/>
              </a:rPr>
              <a:t> particulier du derby et la </a:t>
            </a:r>
            <a:r>
              <a:rPr lang="en-US" sz="2700" dirty="0" err="1">
                <a:solidFill>
                  <a:srgbClr val="FFFFFF"/>
                </a:solidFill>
                <a:latin typeface="Open Sans"/>
                <a:ea typeface="Open Sans"/>
                <a:cs typeface="Open Sans"/>
                <a:sym typeface="Open Sans"/>
              </a:rPr>
              <a:t>présence</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d’adversaires</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redoutables</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comme</a:t>
            </a:r>
            <a:r>
              <a:rPr lang="en-US" sz="2700" dirty="0">
                <a:solidFill>
                  <a:srgbClr val="FFFFFF"/>
                </a:solidFill>
                <a:latin typeface="Open Sans"/>
                <a:ea typeface="Open Sans"/>
                <a:cs typeface="Open Sans"/>
                <a:sym typeface="Open Sans"/>
              </a:rPr>
              <a:t> Harry Kane et Dele Alli, qui se </a:t>
            </a:r>
            <a:r>
              <a:rPr lang="en-US" sz="2700" dirty="0" err="1">
                <a:solidFill>
                  <a:srgbClr val="FFFFFF"/>
                </a:solidFill>
                <a:latin typeface="Open Sans"/>
                <a:ea typeface="Open Sans"/>
                <a:cs typeface="Open Sans"/>
                <a:sym typeface="Open Sans"/>
              </a:rPr>
              <a:t>sont</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illustrés</a:t>
            </a:r>
            <a:r>
              <a:rPr lang="en-US" sz="2700" dirty="0">
                <a:solidFill>
                  <a:srgbClr val="FFFFFF"/>
                </a:solidFill>
                <a:latin typeface="Open Sans"/>
                <a:ea typeface="Open Sans"/>
                <a:cs typeface="Open Sans"/>
                <a:sym typeface="Open Sans"/>
              </a:rPr>
              <a:t> tout au long de la </a:t>
            </a:r>
            <a:r>
              <a:rPr lang="en-US" sz="2700" dirty="0" err="1">
                <a:solidFill>
                  <a:srgbClr val="FFFFFF"/>
                </a:solidFill>
                <a:latin typeface="Open Sans"/>
                <a:ea typeface="Open Sans"/>
                <a:cs typeface="Open Sans"/>
                <a:sym typeface="Open Sans"/>
              </a:rPr>
              <a:t>saison</a:t>
            </a:r>
            <a:r>
              <a:rPr lang="en-US" sz="2700" dirty="0">
                <a:solidFill>
                  <a:srgbClr val="FFFFFF"/>
                </a:solidFill>
                <a:latin typeface="Open Sans"/>
                <a:ea typeface="Open Sans"/>
                <a:cs typeface="Open Sans"/>
                <a:sym typeface="Open Sans"/>
              </a:rPr>
              <a:t> par leur </a:t>
            </a:r>
            <a:r>
              <a:rPr lang="en-US" sz="2700" dirty="0" err="1">
                <a:solidFill>
                  <a:srgbClr val="FFFFFF"/>
                </a:solidFill>
                <a:latin typeface="Open Sans"/>
                <a:ea typeface="Open Sans"/>
                <a:cs typeface="Open Sans"/>
                <a:sym typeface="Open Sans"/>
              </a:rPr>
              <a:t>efficacité</a:t>
            </a:r>
            <a:r>
              <a:rPr lang="en-US" sz="2700" dirty="0">
                <a:solidFill>
                  <a:srgbClr val="FFFFFF"/>
                </a:solidFill>
                <a:latin typeface="Open Sans"/>
                <a:ea typeface="Open Sans"/>
                <a:cs typeface="Open Sans"/>
                <a:sym typeface="Open Sans"/>
              </a:rPr>
              <a:t>. Arsenal </a:t>
            </a:r>
            <a:r>
              <a:rPr lang="en-US" sz="2700" dirty="0" err="1">
                <a:solidFill>
                  <a:srgbClr val="FFFFFF"/>
                </a:solidFill>
                <a:latin typeface="Open Sans"/>
                <a:ea typeface="Open Sans"/>
                <a:cs typeface="Open Sans"/>
                <a:sym typeface="Open Sans"/>
              </a:rPr>
              <a:t>semble</a:t>
            </a:r>
            <a:r>
              <a:rPr lang="en-US" sz="2700" dirty="0">
                <a:solidFill>
                  <a:srgbClr val="FFFFFF"/>
                </a:solidFill>
                <a:latin typeface="Open Sans"/>
                <a:ea typeface="Open Sans"/>
                <a:cs typeface="Open Sans"/>
                <a:sym typeface="Open Sans"/>
              </a:rPr>
              <a:t> avoir </a:t>
            </a:r>
            <a:r>
              <a:rPr lang="en-US" sz="2700" dirty="0" err="1">
                <a:solidFill>
                  <a:srgbClr val="FFFFFF"/>
                </a:solidFill>
                <a:latin typeface="Open Sans"/>
                <a:ea typeface="Open Sans"/>
                <a:cs typeface="Open Sans"/>
                <a:sym typeface="Open Sans"/>
              </a:rPr>
              <a:t>misé</a:t>
            </a:r>
            <a:r>
              <a:rPr lang="en-US" sz="2700" dirty="0">
                <a:solidFill>
                  <a:srgbClr val="FFFFFF"/>
                </a:solidFill>
                <a:latin typeface="Open Sans"/>
                <a:ea typeface="Open Sans"/>
                <a:cs typeface="Open Sans"/>
                <a:sym typeface="Open Sans"/>
              </a:rPr>
              <a:t> sur une </a:t>
            </a:r>
            <a:r>
              <a:rPr lang="en-US" sz="2700" dirty="0" err="1">
                <a:solidFill>
                  <a:srgbClr val="FFFFFF"/>
                </a:solidFill>
                <a:latin typeface="Open Sans"/>
                <a:ea typeface="Open Sans"/>
                <a:cs typeface="Open Sans"/>
                <a:sym typeface="Open Sans"/>
              </a:rPr>
              <a:t>intensité</a:t>
            </a:r>
            <a:r>
              <a:rPr lang="en-US" sz="2700" dirty="0">
                <a:solidFill>
                  <a:srgbClr val="FFFFFF"/>
                </a:solidFill>
                <a:latin typeface="Open Sans"/>
                <a:ea typeface="Open Sans"/>
                <a:cs typeface="Open Sans"/>
                <a:sym typeface="Open Sans"/>
              </a:rPr>
              <a:t> offensive pour </a:t>
            </a:r>
            <a:r>
              <a:rPr lang="en-US" sz="2700" dirty="0" err="1">
                <a:solidFill>
                  <a:srgbClr val="FFFFFF"/>
                </a:solidFill>
                <a:latin typeface="Open Sans"/>
                <a:ea typeface="Open Sans"/>
                <a:cs typeface="Open Sans"/>
                <a:sym typeface="Open Sans"/>
              </a:rPr>
              <a:t>mettre</a:t>
            </a:r>
            <a:r>
              <a:rPr lang="en-US" sz="2700" dirty="0">
                <a:solidFill>
                  <a:srgbClr val="FFFFFF"/>
                </a:solidFill>
                <a:latin typeface="Open Sans"/>
                <a:ea typeface="Open Sans"/>
                <a:cs typeface="Open Sans"/>
                <a:sym typeface="Open Sans"/>
              </a:rPr>
              <a:t> sous pression la défense adverse et </a:t>
            </a:r>
            <a:r>
              <a:rPr lang="en-US" sz="2700" dirty="0" err="1">
                <a:solidFill>
                  <a:srgbClr val="FFFFFF"/>
                </a:solidFill>
                <a:latin typeface="Open Sans"/>
                <a:ea typeface="Open Sans"/>
                <a:cs typeface="Open Sans"/>
                <a:sym typeface="Open Sans"/>
              </a:rPr>
              <a:t>tenter</a:t>
            </a:r>
            <a:r>
              <a:rPr lang="en-US" sz="2700" dirty="0">
                <a:solidFill>
                  <a:srgbClr val="FFFFFF"/>
                </a:solidFill>
                <a:latin typeface="Open Sans"/>
                <a:ea typeface="Open Sans"/>
                <a:cs typeface="Open Sans"/>
                <a:sym typeface="Open Sans"/>
              </a:rPr>
              <a:t> de prendre </a:t>
            </a:r>
            <a:r>
              <a:rPr lang="en-US" sz="2700" dirty="0" err="1">
                <a:solidFill>
                  <a:srgbClr val="FFFFFF"/>
                </a:solidFill>
                <a:latin typeface="Open Sans"/>
                <a:ea typeface="Open Sans"/>
                <a:cs typeface="Open Sans"/>
                <a:sym typeface="Open Sans"/>
              </a:rPr>
              <a:t>l’avantage</a:t>
            </a:r>
            <a:r>
              <a:rPr lang="en-US" sz="2700" dirty="0">
                <a:solidFill>
                  <a:srgbClr val="FFFFFF"/>
                </a:solidFill>
                <a:latin typeface="Open Sans"/>
                <a:ea typeface="Open Sans"/>
                <a:cs typeface="Open Sans"/>
                <a:sym typeface="Open Sans"/>
              </a:rPr>
              <a:t> dans un match aussi </a:t>
            </a:r>
            <a:r>
              <a:rPr lang="en-US" sz="2700" dirty="0" err="1">
                <a:solidFill>
                  <a:srgbClr val="FFFFFF"/>
                </a:solidFill>
                <a:latin typeface="Open Sans"/>
                <a:ea typeface="Open Sans"/>
                <a:cs typeface="Open Sans"/>
                <a:sym typeface="Open Sans"/>
              </a:rPr>
              <a:t>compétitif</a:t>
            </a:r>
            <a:r>
              <a:rPr lang="en-US" sz="2700" dirty="0">
                <a:solidFill>
                  <a:srgbClr val="FFFFFF"/>
                </a:solidFill>
                <a:latin typeface="Open Sans"/>
                <a:ea typeface="Open Sans"/>
                <a:cs typeface="Open Sans"/>
                <a:sym typeface="Open Sans"/>
              </a:rPr>
              <a:t> malgré </a:t>
            </a:r>
            <a:r>
              <a:rPr lang="en-US" sz="2700" dirty="0" err="1">
                <a:solidFill>
                  <a:srgbClr val="FFFFFF"/>
                </a:solidFill>
                <a:latin typeface="Open Sans"/>
                <a:ea typeface="Open Sans"/>
                <a:cs typeface="Open Sans"/>
                <a:sym typeface="Open Sans"/>
              </a:rPr>
              <a:t>l’expulsion</a:t>
            </a:r>
            <a:r>
              <a:rPr lang="en-US" sz="2700" dirty="0">
                <a:solidFill>
                  <a:srgbClr val="FFFFFF"/>
                </a:solidFill>
                <a:latin typeface="Open Sans"/>
                <a:ea typeface="Open Sans"/>
                <a:cs typeface="Open Sans"/>
                <a:sym typeface="Open Sans"/>
              </a:rPr>
              <a:t> de Coquelin à la 55 ème minute</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24</a:t>
            </a:r>
          </a:p>
        </p:txBody>
      </p:sp>
      <p:sp>
        <p:nvSpPr>
          <p:cNvPr id="7" name="TextBox 7"/>
          <p:cNvSpPr txBox="1"/>
          <p:nvPr/>
        </p:nvSpPr>
        <p:spPr>
          <a:xfrm>
            <a:off x="197030" y="374184"/>
            <a:ext cx="17768670" cy="442067"/>
          </a:xfrm>
          <a:prstGeom prst="rect">
            <a:avLst/>
          </a:prstGeom>
        </p:spPr>
        <p:txBody>
          <a:bodyPr lIns="0" tIns="0" rIns="0" bIns="0" rtlCol="0" anchor="t">
            <a:spAutoFit/>
          </a:bodyPr>
          <a:lstStyle/>
          <a:p>
            <a:pPr algn="ctr">
              <a:lnSpc>
                <a:spcPts val="2977"/>
              </a:lnSpc>
              <a:spcBef>
                <a:spcPct val="0"/>
              </a:spcBef>
            </a:pPr>
            <a:r>
              <a:rPr lang="en-US" sz="2757">
                <a:solidFill>
                  <a:srgbClr val="FFFFFF"/>
                </a:solidFill>
                <a:latin typeface="Times New Roman"/>
                <a:ea typeface="Times New Roman"/>
                <a:cs typeface="Times New Roman"/>
                <a:sym typeface="Times New Roman"/>
              </a:rPr>
              <a:t>CONTEXTE / STATISTIQUES / </a:t>
            </a:r>
            <a:r>
              <a:rPr lang="en-US" sz="2757">
                <a:solidFill>
                  <a:srgbClr val="004AAD"/>
                </a:solidFill>
                <a:latin typeface="Times New Roman"/>
                <a:ea typeface="Times New Roman"/>
                <a:cs typeface="Times New Roman"/>
                <a:sym typeface="Times New Roman"/>
              </a:rPr>
              <a:t>TOTTENHAM </a:t>
            </a:r>
            <a:r>
              <a:rPr lang="en-US" sz="2757">
                <a:solidFill>
                  <a:srgbClr val="FFFFFF"/>
                </a:solidFill>
                <a:latin typeface="Times New Roman"/>
                <a:ea typeface="Times New Roman"/>
                <a:cs typeface="Times New Roman"/>
                <a:sym typeface="Times New Roman"/>
              </a:rPr>
              <a:t>/         </a:t>
            </a:r>
            <a:r>
              <a:rPr lang="en-US" sz="2757" b="1" u="sng">
                <a:solidFill>
                  <a:srgbClr val="CF1B1B"/>
                </a:solidFill>
                <a:latin typeface="Times New Roman Bold"/>
                <a:ea typeface="Times New Roman Bold"/>
                <a:cs typeface="Times New Roman Bold"/>
                <a:sym typeface="Times New Roman Bold"/>
              </a:rPr>
              <a:t>ARSENAL  </a:t>
            </a:r>
            <a:r>
              <a:rPr lang="en-US" sz="2757" b="1">
                <a:solidFill>
                  <a:srgbClr val="CF1B1B"/>
                </a:solidFill>
                <a:latin typeface="Times New Roman Bold"/>
                <a:ea typeface="Times New Roman Bold"/>
                <a:cs typeface="Times New Roman Bold"/>
                <a:sym typeface="Times New Roman Bold"/>
              </a:rPr>
              <a:t>       </a:t>
            </a:r>
            <a:r>
              <a:rPr lang="en-US" sz="2757" b="1" u="sng">
                <a:solidFill>
                  <a:srgbClr val="CF1B1B"/>
                </a:solidFill>
                <a:latin typeface="Times New Roman Bold"/>
                <a:ea typeface="Times New Roman Bold"/>
                <a:cs typeface="Times New Roman Bold"/>
                <a:sym typeface="Times New Roman Bold"/>
              </a:rPr>
              <a:t> </a:t>
            </a:r>
            <a:r>
              <a:rPr lang="en-US" sz="2757">
                <a:solidFill>
                  <a:srgbClr val="FFFFFF"/>
                </a:solidFill>
                <a:latin typeface="Times New Roman"/>
                <a:ea typeface="Times New Roman"/>
                <a:cs typeface="Times New Roman"/>
                <a:sym typeface="Times New Roman"/>
              </a:rPr>
              <a:t>/</a:t>
            </a:r>
            <a:r>
              <a:rPr lang="en-US" sz="2757">
                <a:solidFill>
                  <a:srgbClr val="FFDE59"/>
                </a:solidFill>
                <a:latin typeface="Times New Roman"/>
                <a:ea typeface="Times New Roman"/>
                <a:cs typeface="Times New Roman"/>
                <a:sym typeface="Times New Roman"/>
              </a:rPr>
              <a:t> JOUEURS STARS</a:t>
            </a:r>
            <a:r>
              <a:rPr lang="en-US" sz="27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415468" y="3135630"/>
            <a:ext cx="8728532" cy="6275343"/>
          </a:xfrm>
          <a:custGeom>
            <a:avLst/>
            <a:gdLst/>
            <a:ahLst/>
            <a:cxnLst/>
            <a:rect l="l" t="t" r="r" b="b"/>
            <a:pathLst>
              <a:path w="8728532" h="6275343">
                <a:moveTo>
                  <a:pt x="0" y="0"/>
                </a:moveTo>
                <a:lnTo>
                  <a:pt x="8728532" y="0"/>
                </a:lnTo>
                <a:lnTo>
                  <a:pt x="8728532" y="6275344"/>
                </a:lnTo>
                <a:lnTo>
                  <a:pt x="0" y="6275344"/>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4180385" y="1309716"/>
            <a:ext cx="9927230" cy="865252"/>
          </a:xfrm>
          <a:prstGeom prst="rect">
            <a:avLst/>
          </a:prstGeom>
        </p:spPr>
        <p:txBody>
          <a:bodyPr lIns="0" tIns="0" rIns="0" bIns="0" rtlCol="0" anchor="t">
            <a:spAutoFit/>
          </a:bodyPr>
          <a:lstStyle/>
          <a:p>
            <a:pPr algn="l">
              <a:lnSpc>
                <a:spcPts val="5292"/>
              </a:lnSpc>
            </a:pPr>
            <a:r>
              <a:rPr lang="en-US" sz="4900" b="1" i="1">
                <a:solidFill>
                  <a:srgbClr val="CF1B1B"/>
                </a:solidFill>
                <a:latin typeface="Jaturat Bold Italics"/>
                <a:ea typeface="Jaturat Bold Italics"/>
                <a:cs typeface="Jaturat Bold Italics"/>
                <a:sym typeface="Jaturat Bold Italics"/>
              </a:rPr>
              <a:t>ANALYSE DU JEU ARSENAL</a:t>
            </a:r>
          </a:p>
        </p:txBody>
      </p:sp>
      <p:sp>
        <p:nvSpPr>
          <p:cNvPr id="5" name="TextBox 5"/>
          <p:cNvSpPr txBox="1"/>
          <p:nvPr/>
        </p:nvSpPr>
        <p:spPr>
          <a:xfrm>
            <a:off x="9799118" y="3078480"/>
            <a:ext cx="7977514" cy="6179820"/>
          </a:xfrm>
          <a:prstGeom prst="rect">
            <a:avLst/>
          </a:prstGeom>
        </p:spPr>
        <p:txBody>
          <a:bodyPr lIns="0" tIns="0" rIns="0" bIns="0" rtlCol="0" anchor="t">
            <a:spAutoFit/>
          </a:bodyPr>
          <a:lstStyle/>
          <a:p>
            <a:pPr algn="just">
              <a:lnSpc>
                <a:spcPts val="3780"/>
              </a:lnSpc>
            </a:pPr>
            <a:r>
              <a:rPr lang="en-US" sz="2700" dirty="0">
                <a:solidFill>
                  <a:srgbClr val="FFFFFF"/>
                </a:solidFill>
                <a:latin typeface="Open Sans"/>
                <a:ea typeface="Open Sans"/>
                <a:cs typeface="Open Sans"/>
                <a:sym typeface="Open Sans"/>
              </a:rPr>
              <a:t>En </a:t>
            </a:r>
            <a:r>
              <a:rPr lang="en-US" sz="2700" dirty="0" err="1">
                <a:solidFill>
                  <a:srgbClr val="FFFFFF"/>
                </a:solidFill>
                <a:latin typeface="Open Sans"/>
                <a:ea typeface="Open Sans"/>
                <a:cs typeface="Open Sans"/>
                <a:sym typeface="Open Sans"/>
              </a:rPr>
              <a:t>analysant</a:t>
            </a:r>
            <a:r>
              <a:rPr lang="en-US" sz="2700" dirty="0">
                <a:solidFill>
                  <a:srgbClr val="FFFFFF"/>
                </a:solidFill>
                <a:latin typeface="Open Sans"/>
                <a:ea typeface="Open Sans"/>
                <a:cs typeface="Open Sans"/>
                <a:sym typeface="Open Sans"/>
              </a:rPr>
              <a:t> les relations entre les joueurs, on observe que la </a:t>
            </a:r>
            <a:r>
              <a:rPr lang="en-US" sz="2700" dirty="0" err="1">
                <a:solidFill>
                  <a:srgbClr val="FFFFFF"/>
                </a:solidFill>
                <a:latin typeface="Open Sans"/>
                <a:ea typeface="Open Sans"/>
                <a:cs typeface="Open Sans"/>
                <a:sym typeface="Open Sans"/>
              </a:rPr>
              <a:t>majorité</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d’entre</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eux</a:t>
            </a:r>
            <a:r>
              <a:rPr lang="en-US" sz="2700" dirty="0">
                <a:solidFill>
                  <a:srgbClr val="FFFFFF"/>
                </a:solidFill>
                <a:latin typeface="Open Sans"/>
                <a:ea typeface="Open Sans"/>
                <a:cs typeface="Open Sans"/>
                <a:sym typeface="Open Sans"/>
              </a:rPr>
              <a:t> se </a:t>
            </a:r>
            <a:r>
              <a:rPr lang="en-US" sz="2700" dirty="0" err="1">
                <a:solidFill>
                  <a:srgbClr val="FFFFFF"/>
                </a:solidFill>
                <a:latin typeface="Open Sans"/>
                <a:ea typeface="Open Sans"/>
                <a:cs typeface="Open Sans"/>
                <a:sym typeface="Open Sans"/>
              </a:rPr>
              <a:t>positionnent</a:t>
            </a:r>
            <a:r>
              <a:rPr lang="en-US" sz="2700" dirty="0">
                <a:solidFill>
                  <a:srgbClr val="FFFFFF"/>
                </a:solidFill>
                <a:latin typeface="Open Sans"/>
                <a:ea typeface="Open Sans"/>
                <a:cs typeface="Open Sans"/>
                <a:sym typeface="Open Sans"/>
              </a:rPr>
              <a:t> dans l’axe, </a:t>
            </a:r>
            <a:r>
              <a:rPr lang="en-US" sz="2700" dirty="0" err="1">
                <a:solidFill>
                  <a:srgbClr val="FFFFFF"/>
                </a:solidFill>
                <a:latin typeface="Open Sans"/>
                <a:ea typeface="Open Sans"/>
                <a:cs typeface="Open Sans"/>
                <a:sym typeface="Open Sans"/>
              </a:rPr>
              <a:t>créant</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ainsi</a:t>
            </a:r>
            <a:r>
              <a:rPr lang="en-US" sz="2700" dirty="0">
                <a:solidFill>
                  <a:srgbClr val="FFFFFF"/>
                </a:solidFill>
                <a:latin typeface="Open Sans"/>
                <a:ea typeface="Open Sans"/>
                <a:cs typeface="Open Sans"/>
                <a:sym typeface="Open Sans"/>
              </a:rPr>
              <a:t> des espaces pour </a:t>
            </a:r>
            <a:r>
              <a:rPr lang="en-US" sz="2700" dirty="0" err="1">
                <a:solidFill>
                  <a:srgbClr val="FFFFFF"/>
                </a:solidFill>
                <a:latin typeface="Open Sans"/>
                <a:ea typeface="Open Sans"/>
                <a:cs typeface="Open Sans"/>
                <a:sym typeface="Open Sans"/>
              </a:rPr>
              <a:t>permettre</a:t>
            </a:r>
            <a:r>
              <a:rPr lang="en-US" sz="2700" dirty="0">
                <a:solidFill>
                  <a:srgbClr val="FFFFFF"/>
                </a:solidFill>
                <a:latin typeface="Open Sans"/>
                <a:ea typeface="Open Sans"/>
                <a:cs typeface="Open Sans"/>
                <a:sym typeface="Open Sans"/>
              </a:rPr>
              <a:t> aux latéraux de </a:t>
            </a:r>
            <a:r>
              <a:rPr lang="en-US" sz="2700" dirty="0" err="1">
                <a:solidFill>
                  <a:srgbClr val="FFFFFF"/>
                </a:solidFill>
                <a:latin typeface="Open Sans"/>
                <a:ea typeface="Open Sans"/>
                <a:cs typeface="Open Sans"/>
                <a:sym typeface="Open Sans"/>
              </a:rPr>
              <a:t>monter</a:t>
            </a:r>
            <a:r>
              <a:rPr lang="en-US" sz="2700" dirty="0">
                <a:solidFill>
                  <a:srgbClr val="FFFFFF"/>
                </a:solidFill>
                <a:latin typeface="Open Sans"/>
                <a:ea typeface="Open Sans"/>
                <a:cs typeface="Open Sans"/>
                <a:sym typeface="Open Sans"/>
              </a:rPr>
              <a:t> et </a:t>
            </a:r>
            <a:r>
              <a:rPr lang="en-US" sz="2700" dirty="0" err="1">
                <a:solidFill>
                  <a:srgbClr val="FFFFFF"/>
                </a:solidFill>
                <a:latin typeface="Open Sans"/>
                <a:ea typeface="Open Sans"/>
                <a:cs typeface="Open Sans"/>
                <a:sym typeface="Open Sans"/>
              </a:rPr>
              <a:t>d’occuper</a:t>
            </a:r>
            <a:r>
              <a:rPr lang="en-US" sz="2700" dirty="0">
                <a:solidFill>
                  <a:srgbClr val="FFFFFF"/>
                </a:solidFill>
                <a:latin typeface="Open Sans"/>
                <a:ea typeface="Open Sans"/>
                <a:cs typeface="Open Sans"/>
                <a:sym typeface="Open Sans"/>
              </a:rPr>
              <a:t> les couloirs. En </a:t>
            </a:r>
            <a:r>
              <a:rPr lang="en-US" sz="2700" dirty="0" err="1">
                <a:solidFill>
                  <a:srgbClr val="FFFFFF"/>
                </a:solidFill>
                <a:latin typeface="Open Sans"/>
                <a:ea typeface="Open Sans"/>
                <a:cs typeface="Open Sans"/>
                <a:sym typeface="Open Sans"/>
              </a:rPr>
              <a:t>excluant</a:t>
            </a:r>
            <a:r>
              <a:rPr lang="en-US" sz="2700" dirty="0">
                <a:solidFill>
                  <a:srgbClr val="FFFFFF"/>
                </a:solidFill>
                <a:latin typeface="Open Sans"/>
                <a:ea typeface="Open Sans"/>
                <a:cs typeface="Open Sans"/>
                <a:sym typeface="Open Sans"/>
              </a:rPr>
              <a:t> les </a:t>
            </a:r>
            <a:r>
              <a:rPr lang="en-US" sz="2700" dirty="0" err="1">
                <a:solidFill>
                  <a:srgbClr val="FFFFFF"/>
                </a:solidFill>
                <a:latin typeface="Open Sans"/>
                <a:ea typeface="Open Sans"/>
                <a:cs typeface="Open Sans"/>
                <a:sym typeface="Open Sans"/>
              </a:rPr>
              <a:t>remplaçants</a:t>
            </a:r>
            <a:r>
              <a:rPr lang="en-US" sz="2700" dirty="0">
                <a:solidFill>
                  <a:srgbClr val="FFFFFF"/>
                </a:solidFill>
                <a:latin typeface="Open Sans"/>
                <a:ea typeface="Open Sans"/>
                <a:cs typeface="Open Sans"/>
                <a:sym typeface="Open Sans"/>
              </a:rPr>
              <a:t> (n°12, 20, 28), il </a:t>
            </a:r>
            <a:r>
              <a:rPr lang="en-US" sz="2700" dirty="0" err="1">
                <a:solidFill>
                  <a:srgbClr val="FFFFFF"/>
                </a:solidFill>
                <a:latin typeface="Open Sans"/>
                <a:ea typeface="Open Sans"/>
                <a:cs typeface="Open Sans"/>
                <a:sym typeface="Open Sans"/>
              </a:rPr>
              <a:t>apparaît</a:t>
            </a:r>
            <a:r>
              <a:rPr lang="en-US" sz="2700" dirty="0">
                <a:solidFill>
                  <a:srgbClr val="FFFFFF"/>
                </a:solidFill>
                <a:latin typeface="Open Sans"/>
                <a:ea typeface="Open Sans"/>
                <a:cs typeface="Open Sans"/>
                <a:sym typeface="Open Sans"/>
              </a:rPr>
              <a:t> que l’équipe a </a:t>
            </a:r>
            <a:r>
              <a:rPr lang="en-US" sz="2700" dirty="0" err="1">
                <a:solidFill>
                  <a:srgbClr val="FFFFFF"/>
                </a:solidFill>
                <a:latin typeface="Open Sans"/>
                <a:ea typeface="Open Sans"/>
                <a:cs typeface="Open Sans"/>
                <a:sym typeface="Open Sans"/>
              </a:rPr>
              <a:t>adopté</a:t>
            </a:r>
            <a:r>
              <a:rPr lang="en-US" sz="2700" dirty="0">
                <a:solidFill>
                  <a:srgbClr val="FFFFFF"/>
                </a:solidFill>
                <a:latin typeface="Open Sans"/>
                <a:ea typeface="Open Sans"/>
                <a:cs typeface="Open Sans"/>
                <a:sym typeface="Open Sans"/>
              </a:rPr>
              <a:t> un </a:t>
            </a:r>
            <a:r>
              <a:rPr lang="en-US" sz="2700" dirty="0" err="1">
                <a:solidFill>
                  <a:srgbClr val="FFFFFF"/>
                </a:solidFill>
                <a:latin typeface="Open Sans"/>
                <a:ea typeface="Open Sans"/>
                <a:cs typeface="Open Sans"/>
                <a:sym typeface="Open Sans"/>
              </a:rPr>
              <a:t>schéma</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tactique</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basé</a:t>
            </a:r>
            <a:r>
              <a:rPr lang="en-US" sz="2700" dirty="0">
                <a:solidFill>
                  <a:srgbClr val="FFFFFF"/>
                </a:solidFill>
                <a:latin typeface="Open Sans"/>
                <a:ea typeface="Open Sans"/>
                <a:cs typeface="Open Sans"/>
                <a:sym typeface="Open Sans"/>
              </a:rPr>
              <a:t> sur quatre milieux </a:t>
            </a:r>
            <a:r>
              <a:rPr lang="en-US" sz="2700" dirty="0" err="1">
                <a:solidFill>
                  <a:srgbClr val="FFFFFF"/>
                </a:solidFill>
                <a:latin typeface="Open Sans"/>
                <a:ea typeface="Open Sans"/>
                <a:cs typeface="Open Sans"/>
                <a:sym typeface="Open Sans"/>
              </a:rPr>
              <a:t>axiaux</a:t>
            </a:r>
            <a:r>
              <a:rPr lang="en-US" sz="2700" dirty="0">
                <a:solidFill>
                  <a:srgbClr val="FFFFFF"/>
                </a:solidFill>
                <a:latin typeface="Open Sans"/>
                <a:ea typeface="Open Sans"/>
                <a:cs typeface="Open Sans"/>
                <a:sym typeface="Open Sans"/>
              </a:rPr>
              <a:t>, deux </a:t>
            </a:r>
            <a:r>
              <a:rPr lang="en-US" sz="2700" dirty="0" err="1">
                <a:solidFill>
                  <a:srgbClr val="FFFFFF"/>
                </a:solidFill>
                <a:latin typeface="Open Sans"/>
                <a:ea typeface="Open Sans"/>
                <a:cs typeface="Open Sans"/>
                <a:sym typeface="Open Sans"/>
              </a:rPr>
              <a:t>attaquants</a:t>
            </a:r>
            <a:r>
              <a:rPr lang="en-US" sz="2700" dirty="0">
                <a:solidFill>
                  <a:srgbClr val="FFFFFF"/>
                </a:solidFill>
                <a:latin typeface="Open Sans"/>
                <a:ea typeface="Open Sans"/>
                <a:cs typeface="Open Sans"/>
                <a:sym typeface="Open Sans"/>
              </a:rPr>
              <a:t>, et des latéraux </a:t>
            </a:r>
            <a:r>
              <a:rPr lang="en-US" sz="2700" dirty="0" err="1">
                <a:solidFill>
                  <a:srgbClr val="FFFFFF"/>
                </a:solidFill>
                <a:latin typeface="Open Sans"/>
                <a:ea typeface="Open Sans"/>
                <a:cs typeface="Open Sans"/>
                <a:sym typeface="Open Sans"/>
              </a:rPr>
              <a:t>particulièrement</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offensifs</a:t>
            </a:r>
            <a:r>
              <a:rPr lang="en-US" sz="2700" dirty="0">
                <a:solidFill>
                  <a:srgbClr val="FFFFFF"/>
                </a:solidFill>
                <a:latin typeface="Open Sans"/>
                <a:ea typeface="Open Sans"/>
                <a:cs typeface="Open Sans"/>
                <a:sym typeface="Open Sans"/>
              </a:rPr>
              <a:t>. Ce </a:t>
            </a:r>
            <a:r>
              <a:rPr lang="en-US" sz="2700" dirty="0" err="1">
                <a:solidFill>
                  <a:srgbClr val="FFFFFF"/>
                </a:solidFill>
                <a:latin typeface="Open Sans"/>
                <a:ea typeface="Open Sans"/>
                <a:cs typeface="Open Sans"/>
                <a:sym typeface="Open Sans"/>
              </a:rPr>
              <a:t>positionnement</a:t>
            </a:r>
            <a:r>
              <a:rPr lang="en-US" sz="2700" dirty="0">
                <a:solidFill>
                  <a:srgbClr val="FFFFFF"/>
                </a:solidFill>
                <a:latin typeface="Open Sans"/>
                <a:ea typeface="Open Sans"/>
                <a:cs typeface="Open Sans"/>
                <a:sym typeface="Open Sans"/>
              </a:rPr>
              <a:t> met en </a:t>
            </a:r>
            <a:r>
              <a:rPr lang="en-US" sz="2700" dirty="0" err="1">
                <a:solidFill>
                  <a:srgbClr val="FFFFFF"/>
                </a:solidFill>
                <a:latin typeface="Open Sans"/>
                <a:ea typeface="Open Sans"/>
                <a:cs typeface="Open Sans"/>
                <a:sym typeface="Open Sans"/>
              </a:rPr>
              <a:t>évidence</a:t>
            </a:r>
            <a:r>
              <a:rPr lang="en-US" sz="2700" dirty="0">
                <a:solidFill>
                  <a:srgbClr val="FFFFFF"/>
                </a:solidFill>
                <a:latin typeface="Open Sans"/>
                <a:ea typeface="Open Sans"/>
                <a:cs typeface="Open Sans"/>
                <a:sym typeface="Open Sans"/>
              </a:rPr>
              <a:t> une </a:t>
            </a:r>
            <a:r>
              <a:rPr lang="en-US" sz="2700" dirty="0" err="1">
                <a:solidFill>
                  <a:srgbClr val="FFFFFF"/>
                </a:solidFill>
                <a:latin typeface="Open Sans"/>
                <a:ea typeface="Open Sans"/>
                <a:cs typeface="Open Sans"/>
                <a:sym typeface="Open Sans"/>
              </a:rPr>
              <a:t>stratégie</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visant</a:t>
            </a:r>
            <a:r>
              <a:rPr lang="en-US" sz="2700" dirty="0">
                <a:solidFill>
                  <a:srgbClr val="FFFFFF"/>
                </a:solidFill>
                <a:latin typeface="Open Sans"/>
                <a:ea typeface="Open Sans"/>
                <a:cs typeface="Open Sans"/>
                <a:sym typeface="Open Sans"/>
              </a:rPr>
              <a:t> à densifier le </a:t>
            </a:r>
            <a:r>
              <a:rPr lang="en-US" sz="2700" dirty="0" err="1">
                <a:solidFill>
                  <a:srgbClr val="FFFFFF"/>
                </a:solidFill>
                <a:latin typeface="Open Sans"/>
                <a:ea typeface="Open Sans"/>
                <a:cs typeface="Open Sans"/>
                <a:sym typeface="Open Sans"/>
              </a:rPr>
              <a:t>centre</a:t>
            </a:r>
            <a:r>
              <a:rPr lang="en-US" sz="2700" dirty="0">
                <a:solidFill>
                  <a:srgbClr val="FFFFFF"/>
                </a:solidFill>
                <a:latin typeface="Open Sans"/>
                <a:ea typeface="Open Sans"/>
                <a:cs typeface="Open Sans"/>
                <a:sym typeface="Open Sans"/>
              </a:rPr>
              <a:t> du terrain tout en </a:t>
            </a:r>
            <a:r>
              <a:rPr lang="en-US" sz="2700" dirty="0" err="1">
                <a:solidFill>
                  <a:srgbClr val="FFFFFF"/>
                </a:solidFill>
                <a:latin typeface="Open Sans"/>
                <a:ea typeface="Open Sans"/>
                <a:cs typeface="Open Sans"/>
                <a:sym typeface="Open Sans"/>
              </a:rPr>
              <a:t>exploitant</a:t>
            </a:r>
            <a:r>
              <a:rPr lang="en-US" sz="2700" dirty="0">
                <a:solidFill>
                  <a:srgbClr val="FFFFFF"/>
                </a:solidFill>
                <a:latin typeface="Open Sans"/>
                <a:ea typeface="Open Sans"/>
                <a:cs typeface="Open Sans"/>
                <a:sym typeface="Open Sans"/>
              </a:rPr>
              <a:t> les ailes pour </a:t>
            </a:r>
            <a:r>
              <a:rPr lang="en-US" sz="2700" dirty="0" err="1">
                <a:solidFill>
                  <a:srgbClr val="FFFFFF"/>
                </a:solidFill>
                <a:latin typeface="Open Sans"/>
                <a:ea typeface="Open Sans"/>
                <a:cs typeface="Open Sans"/>
                <a:sym typeface="Open Sans"/>
              </a:rPr>
              <a:t>élargir</a:t>
            </a:r>
            <a:r>
              <a:rPr lang="en-US" sz="2700" dirty="0">
                <a:solidFill>
                  <a:srgbClr val="FFFFFF"/>
                </a:solidFill>
                <a:latin typeface="Open Sans"/>
                <a:ea typeface="Open Sans"/>
                <a:cs typeface="Open Sans"/>
                <a:sym typeface="Open Sans"/>
              </a:rPr>
              <a:t> le jeu et créer des </a:t>
            </a:r>
            <a:r>
              <a:rPr lang="en-US" sz="2700" dirty="0" err="1">
                <a:solidFill>
                  <a:srgbClr val="FFFFFF"/>
                </a:solidFill>
                <a:latin typeface="Open Sans"/>
                <a:ea typeface="Open Sans"/>
                <a:cs typeface="Open Sans"/>
                <a:sym typeface="Open Sans"/>
              </a:rPr>
              <a:t>opportunités</a:t>
            </a:r>
            <a:r>
              <a:rPr lang="en-US" sz="2700" dirty="0">
                <a:solidFill>
                  <a:srgbClr val="FFFFFF"/>
                </a:solidFill>
                <a:latin typeface="Open Sans"/>
                <a:ea typeface="Open Sans"/>
                <a:cs typeface="Open Sans"/>
                <a:sym typeface="Open Sans"/>
              </a:rPr>
              <a:t> de </a:t>
            </a:r>
            <a:r>
              <a:rPr lang="en-US" sz="2700" dirty="0" err="1">
                <a:solidFill>
                  <a:srgbClr val="FFFFFF"/>
                </a:solidFill>
                <a:latin typeface="Open Sans"/>
                <a:ea typeface="Open Sans"/>
                <a:cs typeface="Open Sans"/>
                <a:sym typeface="Open Sans"/>
              </a:rPr>
              <a:t>débordement</a:t>
            </a:r>
            <a:r>
              <a:rPr lang="en-US" sz="2700" dirty="0">
                <a:solidFill>
                  <a:srgbClr val="FFFFFF"/>
                </a:solidFill>
                <a:latin typeface="Open Sans"/>
                <a:ea typeface="Open Sans"/>
                <a:cs typeface="Open Sans"/>
                <a:sym typeface="Open Sans"/>
              </a:rPr>
              <a:t>.</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25</a:t>
            </a:r>
          </a:p>
        </p:txBody>
      </p:sp>
      <p:sp>
        <p:nvSpPr>
          <p:cNvPr id="7" name="TextBox 7"/>
          <p:cNvSpPr txBox="1"/>
          <p:nvPr/>
        </p:nvSpPr>
        <p:spPr>
          <a:xfrm>
            <a:off x="197030" y="374184"/>
            <a:ext cx="17768670" cy="442067"/>
          </a:xfrm>
          <a:prstGeom prst="rect">
            <a:avLst/>
          </a:prstGeom>
        </p:spPr>
        <p:txBody>
          <a:bodyPr lIns="0" tIns="0" rIns="0" bIns="0" rtlCol="0" anchor="t">
            <a:spAutoFit/>
          </a:bodyPr>
          <a:lstStyle/>
          <a:p>
            <a:pPr algn="ctr">
              <a:lnSpc>
                <a:spcPts val="2977"/>
              </a:lnSpc>
              <a:spcBef>
                <a:spcPct val="0"/>
              </a:spcBef>
            </a:pPr>
            <a:r>
              <a:rPr lang="en-US" sz="2757">
                <a:solidFill>
                  <a:srgbClr val="FFFFFF"/>
                </a:solidFill>
                <a:latin typeface="Times New Roman"/>
                <a:ea typeface="Times New Roman"/>
                <a:cs typeface="Times New Roman"/>
                <a:sym typeface="Times New Roman"/>
              </a:rPr>
              <a:t>CONTEXTE / STATISTIQUES / </a:t>
            </a:r>
            <a:r>
              <a:rPr lang="en-US" sz="2757">
                <a:solidFill>
                  <a:srgbClr val="004AAD"/>
                </a:solidFill>
                <a:latin typeface="Times New Roman"/>
                <a:ea typeface="Times New Roman"/>
                <a:cs typeface="Times New Roman"/>
                <a:sym typeface="Times New Roman"/>
              </a:rPr>
              <a:t>TOTTENHAM </a:t>
            </a:r>
            <a:r>
              <a:rPr lang="en-US" sz="2757">
                <a:solidFill>
                  <a:srgbClr val="FFFFFF"/>
                </a:solidFill>
                <a:latin typeface="Times New Roman"/>
                <a:ea typeface="Times New Roman"/>
                <a:cs typeface="Times New Roman"/>
                <a:sym typeface="Times New Roman"/>
              </a:rPr>
              <a:t>/         </a:t>
            </a:r>
            <a:r>
              <a:rPr lang="en-US" sz="2757" b="1" u="sng">
                <a:solidFill>
                  <a:srgbClr val="CF1B1B"/>
                </a:solidFill>
                <a:latin typeface="Times New Roman Bold"/>
                <a:ea typeface="Times New Roman Bold"/>
                <a:cs typeface="Times New Roman Bold"/>
                <a:sym typeface="Times New Roman Bold"/>
              </a:rPr>
              <a:t>ARSENAL  </a:t>
            </a:r>
            <a:r>
              <a:rPr lang="en-US" sz="2757" b="1">
                <a:solidFill>
                  <a:srgbClr val="CF1B1B"/>
                </a:solidFill>
                <a:latin typeface="Times New Roman Bold"/>
                <a:ea typeface="Times New Roman Bold"/>
                <a:cs typeface="Times New Roman Bold"/>
                <a:sym typeface="Times New Roman Bold"/>
              </a:rPr>
              <a:t>       </a:t>
            </a:r>
            <a:r>
              <a:rPr lang="en-US" sz="2757" b="1" u="sng">
                <a:solidFill>
                  <a:srgbClr val="CF1B1B"/>
                </a:solidFill>
                <a:latin typeface="Times New Roman Bold"/>
                <a:ea typeface="Times New Roman Bold"/>
                <a:cs typeface="Times New Roman Bold"/>
                <a:sym typeface="Times New Roman Bold"/>
              </a:rPr>
              <a:t> </a:t>
            </a:r>
            <a:r>
              <a:rPr lang="en-US" sz="2757">
                <a:solidFill>
                  <a:srgbClr val="FFFFFF"/>
                </a:solidFill>
                <a:latin typeface="Times New Roman"/>
                <a:ea typeface="Times New Roman"/>
                <a:cs typeface="Times New Roman"/>
                <a:sym typeface="Times New Roman"/>
              </a:rPr>
              <a:t>/</a:t>
            </a:r>
            <a:r>
              <a:rPr lang="en-US" sz="2757">
                <a:solidFill>
                  <a:srgbClr val="FFDE59"/>
                </a:solidFill>
                <a:latin typeface="Times New Roman"/>
                <a:ea typeface="Times New Roman"/>
                <a:cs typeface="Times New Roman"/>
                <a:sym typeface="Times New Roman"/>
              </a:rPr>
              <a:t> JOUEURS STARS</a:t>
            </a:r>
            <a:r>
              <a:rPr lang="en-US" sz="27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511313" y="2740790"/>
            <a:ext cx="8632687" cy="7003267"/>
          </a:xfrm>
          <a:custGeom>
            <a:avLst/>
            <a:gdLst/>
            <a:ahLst/>
            <a:cxnLst/>
            <a:rect l="l" t="t" r="r" b="b"/>
            <a:pathLst>
              <a:path w="8632687" h="7003267">
                <a:moveTo>
                  <a:pt x="0" y="0"/>
                </a:moveTo>
                <a:lnTo>
                  <a:pt x="8632687" y="0"/>
                </a:lnTo>
                <a:lnTo>
                  <a:pt x="8632687" y="7003267"/>
                </a:lnTo>
                <a:lnTo>
                  <a:pt x="0" y="7003267"/>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685998" y="1006179"/>
            <a:ext cx="17602002" cy="999744"/>
          </a:xfrm>
          <a:prstGeom prst="rect">
            <a:avLst/>
          </a:prstGeom>
        </p:spPr>
        <p:txBody>
          <a:bodyPr lIns="0" tIns="0" rIns="0" bIns="0" rtlCol="0" anchor="t">
            <a:spAutoFit/>
          </a:bodyPr>
          <a:lstStyle/>
          <a:p>
            <a:pPr algn="l">
              <a:lnSpc>
                <a:spcPts val="6048"/>
              </a:lnSpc>
            </a:pPr>
            <a:r>
              <a:rPr lang="en-US" sz="5600" b="1" i="1">
                <a:solidFill>
                  <a:srgbClr val="CF1B1B"/>
                </a:solidFill>
                <a:latin typeface="Jaturat Bold Italics"/>
                <a:ea typeface="Jaturat Bold Italics"/>
                <a:cs typeface="Jaturat Bold Italics"/>
                <a:sym typeface="Jaturat Bold Italics"/>
              </a:rPr>
              <a:t>TIRS DE ARSENAL</a:t>
            </a:r>
          </a:p>
        </p:txBody>
      </p:sp>
      <p:sp>
        <p:nvSpPr>
          <p:cNvPr id="5" name="TextBox 5"/>
          <p:cNvSpPr txBox="1"/>
          <p:nvPr/>
        </p:nvSpPr>
        <p:spPr>
          <a:xfrm>
            <a:off x="10152243" y="3823074"/>
            <a:ext cx="7690960" cy="4781550"/>
          </a:xfrm>
          <a:prstGeom prst="rect">
            <a:avLst/>
          </a:prstGeom>
        </p:spPr>
        <p:txBody>
          <a:bodyPr lIns="0" tIns="0" rIns="0" bIns="0" rtlCol="0" anchor="t">
            <a:spAutoFit/>
          </a:bodyPr>
          <a:lstStyle/>
          <a:p>
            <a:pPr algn="just">
              <a:lnSpc>
                <a:spcPts val="4200"/>
              </a:lnSpc>
            </a:pPr>
            <a:r>
              <a:rPr lang="en-US" sz="3000" dirty="0">
                <a:solidFill>
                  <a:srgbClr val="FFFFFF"/>
                </a:solidFill>
                <a:latin typeface="Open Sans"/>
                <a:ea typeface="Open Sans"/>
                <a:cs typeface="Open Sans"/>
                <a:sym typeface="Open Sans"/>
              </a:rPr>
              <a:t>Arsenal a </a:t>
            </a:r>
            <a:r>
              <a:rPr lang="en-US" sz="3000" dirty="0" err="1">
                <a:solidFill>
                  <a:srgbClr val="FFFFFF"/>
                </a:solidFill>
                <a:latin typeface="Open Sans"/>
                <a:ea typeface="Open Sans"/>
                <a:cs typeface="Open Sans"/>
                <a:sym typeface="Open Sans"/>
              </a:rPr>
              <a:t>tenté</a:t>
            </a:r>
            <a:r>
              <a:rPr lang="en-US" sz="3000" dirty="0">
                <a:solidFill>
                  <a:srgbClr val="FFFFFF"/>
                </a:solidFill>
                <a:latin typeface="Open Sans"/>
                <a:ea typeface="Open Sans"/>
                <a:cs typeface="Open Sans"/>
                <a:sym typeface="Open Sans"/>
              </a:rPr>
              <a:t> 11 </a:t>
            </a:r>
            <a:r>
              <a:rPr lang="en-US" sz="3000" dirty="0" err="1">
                <a:solidFill>
                  <a:srgbClr val="FFFFFF"/>
                </a:solidFill>
                <a:latin typeface="Open Sans"/>
                <a:ea typeface="Open Sans"/>
                <a:cs typeface="Open Sans"/>
                <a:sym typeface="Open Sans"/>
              </a:rPr>
              <a:t>tirs</a:t>
            </a:r>
            <a:r>
              <a:rPr lang="en-US" sz="3000" dirty="0">
                <a:solidFill>
                  <a:srgbClr val="FFFFFF"/>
                </a:solidFill>
                <a:latin typeface="Open Sans"/>
                <a:ea typeface="Open Sans"/>
                <a:cs typeface="Open Sans"/>
                <a:sym typeface="Open Sans"/>
              </a:rPr>
              <a:t> au total, </a:t>
            </a:r>
            <a:r>
              <a:rPr lang="en-US" sz="3000" dirty="0" err="1">
                <a:solidFill>
                  <a:srgbClr val="FFFFFF"/>
                </a:solidFill>
                <a:latin typeface="Open Sans"/>
                <a:ea typeface="Open Sans"/>
                <a:cs typeface="Open Sans"/>
                <a:sym typeface="Open Sans"/>
              </a:rPr>
              <a:t>dont</a:t>
            </a:r>
            <a:r>
              <a:rPr lang="en-US" sz="3000" dirty="0">
                <a:solidFill>
                  <a:srgbClr val="FFFFFF"/>
                </a:solidFill>
                <a:latin typeface="Open Sans"/>
                <a:ea typeface="Open Sans"/>
                <a:cs typeface="Open Sans"/>
                <a:sym typeface="Open Sans"/>
              </a:rPr>
              <a:t> 2 ont </a:t>
            </a:r>
            <a:r>
              <a:rPr lang="en-US" sz="3000" dirty="0" err="1">
                <a:solidFill>
                  <a:srgbClr val="FFFFFF"/>
                </a:solidFill>
                <a:latin typeface="Open Sans"/>
                <a:ea typeface="Open Sans"/>
                <a:cs typeface="Open Sans"/>
                <a:sym typeface="Open Sans"/>
              </a:rPr>
              <a:t>abouti</a:t>
            </a:r>
            <a:r>
              <a:rPr lang="en-US" sz="3000" dirty="0">
                <a:solidFill>
                  <a:srgbClr val="FFFFFF"/>
                </a:solidFill>
                <a:latin typeface="Open Sans"/>
                <a:ea typeface="Open Sans"/>
                <a:cs typeface="Open Sans"/>
                <a:sym typeface="Open Sans"/>
              </a:rPr>
              <a:t> à des buts, 2 ont été </a:t>
            </a:r>
            <a:r>
              <a:rPr lang="en-US" sz="3000" dirty="0" err="1">
                <a:solidFill>
                  <a:srgbClr val="FFFFFF"/>
                </a:solidFill>
                <a:latin typeface="Open Sans"/>
                <a:ea typeface="Open Sans"/>
                <a:cs typeface="Open Sans"/>
                <a:sym typeface="Open Sans"/>
              </a:rPr>
              <a:t>arrêtés</a:t>
            </a:r>
            <a:r>
              <a:rPr lang="en-US" sz="3000" dirty="0">
                <a:solidFill>
                  <a:srgbClr val="FFFFFF"/>
                </a:solidFill>
                <a:latin typeface="Open Sans"/>
                <a:ea typeface="Open Sans"/>
                <a:cs typeface="Open Sans"/>
                <a:sym typeface="Open Sans"/>
              </a:rPr>
              <a:t> par le </a:t>
            </a:r>
            <a:r>
              <a:rPr lang="en-US" sz="3000" dirty="0" err="1">
                <a:solidFill>
                  <a:srgbClr val="FFFFFF"/>
                </a:solidFill>
                <a:latin typeface="Open Sans"/>
                <a:ea typeface="Open Sans"/>
                <a:cs typeface="Open Sans"/>
                <a:sym typeface="Open Sans"/>
              </a:rPr>
              <a:t>gardien</a:t>
            </a:r>
            <a:r>
              <a:rPr lang="en-US" sz="3000" dirty="0">
                <a:solidFill>
                  <a:srgbClr val="FFFFFF"/>
                </a:solidFill>
                <a:latin typeface="Open Sans"/>
                <a:ea typeface="Open Sans"/>
                <a:cs typeface="Open Sans"/>
                <a:sym typeface="Open Sans"/>
              </a:rPr>
              <a:t> adverse, 2 </a:t>
            </a:r>
            <a:r>
              <a:rPr lang="en-US" sz="3000" dirty="0" err="1">
                <a:solidFill>
                  <a:srgbClr val="FFFFFF"/>
                </a:solidFill>
                <a:latin typeface="Open Sans"/>
                <a:ea typeface="Open Sans"/>
                <a:cs typeface="Open Sans"/>
                <a:sym typeface="Open Sans"/>
              </a:rPr>
              <a:t>étaient</a:t>
            </a:r>
            <a:r>
              <a:rPr lang="en-US" sz="3000" dirty="0">
                <a:solidFill>
                  <a:srgbClr val="FFFFFF"/>
                </a:solidFill>
                <a:latin typeface="Open Sans"/>
                <a:ea typeface="Open Sans"/>
                <a:cs typeface="Open Sans"/>
                <a:sym typeface="Open Sans"/>
              </a:rPr>
              <a:t> non </a:t>
            </a:r>
            <a:r>
              <a:rPr lang="en-US" sz="3000" dirty="0" err="1">
                <a:solidFill>
                  <a:srgbClr val="FFFFFF"/>
                </a:solidFill>
                <a:latin typeface="Open Sans"/>
                <a:ea typeface="Open Sans"/>
                <a:cs typeface="Open Sans"/>
                <a:sym typeface="Open Sans"/>
              </a:rPr>
              <a:t>cadrés</a:t>
            </a:r>
            <a:r>
              <a:rPr lang="en-US" sz="3000" dirty="0">
                <a:solidFill>
                  <a:srgbClr val="FFFFFF"/>
                </a:solidFill>
                <a:latin typeface="Open Sans"/>
                <a:ea typeface="Open Sans"/>
                <a:cs typeface="Open Sans"/>
                <a:sym typeface="Open Sans"/>
              </a:rPr>
              <a:t>, et 4 ont été </a:t>
            </a:r>
            <a:r>
              <a:rPr lang="en-US" sz="3000" dirty="0" err="1">
                <a:solidFill>
                  <a:srgbClr val="FFFFFF"/>
                </a:solidFill>
                <a:latin typeface="Open Sans"/>
                <a:ea typeface="Open Sans"/>
                <a:cs typeface="Open Sans"/>
                <a:sym typeface="Open Sans"/>
              </a:rPr>
              <a:t>contrés</a:t>
            </a:r>
            <a:r>
              <a:rPr lang="en-US" sz="3000" dirty="0">
                <a:solidFill>
                  <a:srgbClr val="FFFFFF"/>
                </a:solidFill>
                <a:latin typeface="Open Sans"/>
                <a:ea typeface="Open Sans"/>
                <a:cs typeface="Open Sans"/>
                <a:sym typeface="Open Sans"/>
              </a:rPr>
              <a:t>. La </a:t>
            </a:r>
            <a:r>
              <a:rPr lang="en-US" sz="3000" dirty="0" err="1">
                <a:solidFill>
                  <a:srgbClr val="FFFFFF"/>
                </a:solidFill>
                <a:latin typeface="Open Sans"/>
                <a:ea typeface="Open Sans"/>
                <a:cs typeface="Open Sans"/>
                <a:sym typeface="Open Sans"/>
              </a:rPr>
              <a:t>majorité</a:t>
            </a:r>
            <a:r>
              <a:rPr lang="en-US" sz="3000" dirty="0">
                <a:solidFill>
                  <a:srgbClr val="FFFFFF"/>
                </a:solidFill>
                <a:latin typeface="Open Sans"/>
                <a:ea typeface="Open Sans"/>
                <a:cs typeface="Open Sans"/>
                <a:sym typeface="Open Sans"/>
              </a:rPr>
              <a:t> de ces frappes ont eu lieu dans la surface adverse, </a:t>
            </a:r>
            <a:r>
              <a:rPr lang="en-US" sz="3000" dirty="0" err="1">
                <a:solidFill>
                  <a:srgbClr val="FFFFFF"/>
                </a:solidFill>
                <a:latin typeface="Open Sans"/>
                <a:ea typeface="Open Sans"/>
                <a:cs typeface="Open Sans"/>
                <a:sym typeface="Open Sans"/>
              </a:rPr>
              <a:t>illustrant</a:t>
            </a:r>
            <a:r>
              <a:rPr lang="en-US" sz="3000" dirty="0">
                <a:solidFill>
                  <a:srgbClr val="FFFFFF"/>
                </a:solidFill>
                <a:latin typeface="Open Sans"/>
                <a:ea typeface="Open Sans"/>
                <a:cs typeface="Open Sans"/>
                <a:sym typeface="Open Sans"/>
              </a:rPr>
              <a:t> la </a:t>
            </a:r>
            <a:r>
              <a:rPr lang="en-US" sz="3000" dirty="0" err="1">
                <a:solidFill>
                  <a:srgbClr val="FFFFFF"/>
                </a:solidFill>
                <a:latin typeface="Open Sans"/>
                <a:ea typeface="Open Sans"/>
                <a:cs typeface="Open Sans"/>
                <a:sym typeface="Open Sans"/>
              </a:rPr>
              <a:t>capacité</a:t>
            </a:r>
            <a:r>
              <a:rPr lang="en-US" sz="3000" dirty="0">
                <a:solidFill>
                  <a:srgbClr val="FFFFFF"/>
                </a:solidFill>
                <a:latin typeface="Open Sans"/>
                <a:ea typeface="Open Sans"/>
                <a:cs typeface="Open Sans"/>
                <a:sym typeface="Open Sans"/>
              </a:rPr>
              <a:t> des joueurs à </a:t>
            </a:r>
            <a:r>
              <a:rPr lang="en-US" sz="3000" dirty="0" err="1">
                <a:solidFill>
                  <a:srgbClr val="FFFFFF"/>
                </a:solidFill>
                <a:latin typeface="Open Sans"/>
                <a:ea typeface="Open Sans"/>
                <a:cs typeface="Open Sans"/>
                <a:sym typeface="Open Sans"/>
              </a:rPr>
              <a:t>pénétrer</a:t>
            </a:r>
            <a:r>
              <a:rPr lang="en-US" sz="3000" dirty="0">
                <a:solidFill>
                  <a:srgbClr val="FFFFFF"/>
                </a:solidFill>
                <a:latin typeface="Open Sans"/>
                <a:ea typeface="Open Sans"/>
                <a:cs typeface="Open Sans"/>
                <a:sym typeface="Open Sans"/>
              </a:rPr>
              <a:t> le bloc défensif grâce à des passes précises, des courses </a:t>
            </a:r>
            <a:r>
              <a:rPr lang="en-US" sz="3000" dirty="0" err="1">
                <a:solidFill>
                  <a:srgbClr val="FFFFFF"/>
                </a:solidFill>
                <a:latin typeface="Open Sans"/>
                <a:ea typeface="Open Sans"/>
                <a:cs typeface="Open Sans"/>
                <a:sym typeface="Open Sans"/>
              </a:rPr>
              <a:t>incisives</a:t>
            </a:r>
            <a:r>
              <a:rPr lang="en-US" sz="3000" dirty="0">
                <a:solidFill>
                  <a:srgbClr val="FFFFFF"/>
                </a:solidFill>
                <a:latin typeface="Open Sans"/>
                <a:ea typeface="Open Sans"/>
                <a:cs typeface="Open Sans"/>
                <a:sym typeface="Open Sans"/>
              </a:rPr>
              <a:t> </a:t>
            </a:r>
            <a:r>
              <a:rPr lang="en-US" sz="3000" dirty="0" err="1">
                <a:solidFill>
                  <a:srgbClr val="FFFFFF"/>
                </a:solidFill>
                <a:latin typeface="Open Sans"/>
                <a:ea typeface="Open Sans"/>
                <a:cs typeface="Open Sans"/>
                <a:sym typeface="Open Sans"/>
              </a:rPr>
              <a:t>ou</a:t>
            </a:r>
            <a:r>
              <a:rPr lang="en-US" sz="3000" dirty="0">
                <a:solidFill>
                  <a:srgbClr val="FFFFFF"/>
                </a:solidFill>
                <a:latin typeface="Open Sans"/>
                <a:ea typeface="Open Sans"/>
                <a:cs typeface="Open Sans"/>
                <a:sym typeface="Open Sans"/>
              </a:rPr>
              <a:t> des </a:t>
            </a:r>
            <a:r>
              <a:rPr lang="en-US" sz="3000" dirty="0" err="1">
                <a:solidFill>
                  <a:srgbClr val="FFFFFF"/>
                </a:solidFill>
                <a:latin typeface="Open Sans"/>
                <a:ea typeface="Open Sans"/>
                <a:cs typeface="Open Sans"/>
                <a:sym typeface="Open Sans"/>
              </a:rPr>
              <a:t>centres</a:t>
            </a:r>
            <a:r>
              <a:rPr lang="en-US" sz="3000" dirty="0">
                <a:solidFill>
                  <a:srgbClr val="FFFFFF"/>
                </a:solidFill>
                <a:latin typeface="Open Sans"/>
                <a:ea typeface="Open Sans"/>
                <a:cs typeface="Open Sans"/>
                <a:sym typeface="Open Sans"/>
              </a:rPr>
              <a:t> </a:t>
            </a:r>
            <a:r>
              <a:rPr lang="en-US" sz="3000" dirty="0" err="1">
                <a:solidFill>
                  <a:srgbClr val="FFFFFF"/>
                </a:solidFill>
                <a:latin typeface="Open Sans"/>
                <a:ea typeface="Open Sans"/>
                <a:cs typeface="Open Sans"/>
                <a:sym typeface="Open Sans"/>
              </a:rPr>
              <a:t>efficaces</a:t>
            </a:r>
            <a:r>
              <a:rPr lang="en-US" sz="3000" dirty="0">
                <a:solidFill>
                  <a:srgbClr val="FFFFFF"/>
                </a:solidFill>
                <a:latin typeface="Open Sans"/>
                <a:ea typeface="Open Sans"/>
                <a:cs typeface="Open Sans"/>
                <a:sym typeface="Open Sans"/>
              </a:rPr>
              <a:t>.</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26</a:t>
            </a:r>
          </a:p>
        </p:txBody>
      </p:sp>
      <p:sp>
        <p:nvSpPr>
          <p:cNvPr id="7" name="TextBox 7"/>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418945" y="2144987"/>
            <a:ext cx="8236141" cy="5911007"/>
          </a:xfrm>
          <a:custGeom>
            <a:avLst/>
            <a:gdLst/>
            <a:ahLst/>
            <a:cxnLst/>
            <a:rect l="l" t="t" r="r" b="b"/>
            <a:pathLst>
              <a:path w="8236141" h="5911007">
                <a:moveTo>
                  <a:pt x="0" y="0"/>
                </a:moveTo>
                <a:lnTo>
                  <a:pt x="8236141" y="0"/>
                </a:lnTo>
                <a:lnTo>
                  <a:pt x="8236141" y="5911007"/>
                </a:lnTo>
                <a:lnTo>
                  <a:pt x="0" y="5911007"/>
                </a:lnTo>
                <a:lnTo>
                  <a:pt x="0" y="0"/>
                </a:lnTo>
                <a:close/>
              </a:path>
            </a:pathLst>
          </a:custGeom>
          <a:blipFill>
            <a:blip r:embed="rId3"/>
            <a:stretch>
              <a:fillRect/>
            </a:stretch>
          </a:blipFill>
        </p:spPr>
        <p:txBody>
          <a:bodyPr/>
          <a:lstStyle/>
          <a:p>
            <a:endParaRPr lang="fr-FR"/>
          </a:p>
        </p:txBody>
      </p:sp>
      <p:sp>
        <p:nvSpPr>
          <p:cNvPr id="4" name="Freeform 4"/>
          <p:cNvSpPr/>
          <p:nvPr/>
        </p:nvSpPr>
        <p:spPr>
          <a:xfrm>
            <a:off x="9234246" y="2144987"/>
            <a:ext cx="8170310" cy="5919621"/>
          </a:xfrm>
          <a:custGeom>
            <a:avLst/>
            <a:gdLst/>
            <a:ahLst/>
            <a:cxnLst/>
            <a:rect l="l" t="t" r="r" b="b"/>
            <a:pathLst>
              <a:path w="8170310" h="5919621">
                <a:moveTo>
                  <a:pt x="0" y="0"/>
                </a:moveTo>
                <a:lnTo>
                  <a:pt x="8170310" y="0"/>
                </a:lnTo>
                <a:lnTo>
                  <a:pt x="8170310" y="5919621"/>
                </a:lnTo>
                <a:lnTo>
                  <a:pt x="0" y="5919621"/>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685998" y="904875"/>
            <a:ext cx="17602002" cy="854203"/>
          </a:xfrm>
          <a:prstGeom prst="rect">
            <a:avLst/>
          </a:prstGeom>
        </p:spPr>
        <p:txBody>
          <a:bodyPr lIns="0" tIns="0" rIns="0" bIns="0" rtlCol="0" anchor="t">
            <a:spAutoFit/>
          </a:bodyPr>
          <a:lstStyle/>
          <a:p>
            <a:pPr algn="l">
              <a:lnSpc>
                <a:spcPts val="5184"/>
              </a:lnSpc>
            </a:pPr>
            <a:r>
              <a:rPr lang="en-US" sz="4800" b="1" i="1">
                <a:solidFill>
                  <a:srgbClr val="CF1B1B"/>
                </a:solidFill>
                <a:latin typeface="Jaturat Bold Italics"/>
                <a:ea typeface="Jaturat Bold Italics"/>
                <a:cs typeface="Jaturat Bold Italics"/>
                <a:sym typeface="Jaturat Bold Italics"/>
              </a:rPr>
              <a:t>ANALYSE PAR POSTES ARSENAL (GARDIEN)</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27</a:t>
            </a:r>
          </a:p>
        </p:txBody>
      </p:sp>
      <p:sp>
        <p:nvSpPr>
          <p:cNvPr id="7" name="TextBox 7"/>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
        <p:nvSpPr>
          <p:cNvPr id="8" name="TextBox 8"/>
          <p:cNvSpPr txBox="1"/>
          <p:nvPr/>
        </p:nvSpPr>
        <p:spPr>
          <a:xfrm>
            <a:off x="418945" y="8394279"/>
            <a:ext cx="16483882" cy="1589404"/>
          </a:xfrm>
          <a:prstGeom prst="rect">
            <a:avLst/>
          </a:prstGeom>
        </p:spPr>
        <p:txBody>
          <a:bodyPr lIns="0" tIns="0" rIns="0" bIns="0" rtlCol="0" anchor="t">
            <a:spAutoFit/>
          </a:bodyPr>
          <a:lstStyle/>
          <a:p>
            <a:pPr algn="just">
              <a:lnSpc>
                <a:spcPts val="3220"/>
              </a:lnSpc>
            </a:pPr>
            <a:r>
              <a:rPr lang="en-US" sz="2300" dirty="0">
                <a:solidFill>
                  <a:srgbClr val="FFFFFF"/>
                </a:solidFill>
                <a:latin typeface="Open Sans"/>
                <a:ea typeface="Open Sans"/>
                <a:cs typeface="Open Sans"/>
                <a:sym typeface="Open Sans"/>
              </a:rPr>
              <a:t>David Ospina a principalement </a:t>
            </a:r>
            <a:r>
              <a:rPr lang="en-US" sz="2300" dirty="0" err="1">
                <a:solidFill>
                  <a:srgbClr val="FFFFFF"/>
                </a:solidFill>
                <a:latin typeface="Open Sans"/>
                <a:ea typeface="Open Sans"/>
                <a:cs typeface="Open Sans"/>
                <a:sym typeface="Open Sans"/>
              </a:rPr>
              <a:t>opté</a:t>
            </a:r>
            <a:r>
              <a:rPr lang="en-US" sz="2300" dirty="0">
                <a:solidFill>
                  <a:srgbClr val="FFFFFF"/>
                </a:solidFill>
                <a:latin typeface="Open Sans"/>
                <a:ea typeface="Open Sans"/>
                <a:cs typeface="Open Sans"/>
                <a:sym typeface="Open Sans"/>
              </a:rPr>
              <a:t> pour le jeu long, avec un </a:t>
            </a:r>
            <a:r>
              <a:rPr lang="en-US" sz="2300" dirty="0" err="1">
                <a:solidFill>
                  <a:srgbClr val="FFFFFF"/>
                </a:solidFill>
                <a:latin typeface="Open Sans"/>
                <a:ea typeface="Open Sans"/>
                <a:cs typeface="Open Sans"/>
                <a:sym typeface="Open Sans"/>
              </a:rPr>
              <a:t>taux</a:t>
            </a:r>
            <a:r>
              <a:rPr lang="en-US" sz="2300" dirty="0">
                <a:solidFill>
                  <a:srgbClr val="FFFFFF"/>
                </a:solidFill>
                <a:latin typeface="Open Sans"/>
                <a:ea typeface="Open Sans"/>
                <a:cs typeface="Open Sans"/>
                <a:sym typeface="Open Sans"/>
              </a:rPr>
              <a:t> de réussite de 50 %. En première mi-temps, </a:t>
            </a:r>
            <a:r>
              <a:rPr lang="en-US" sz="2300" dirty="0" err="1">
                <a:solidFill>
                  <a:srgbClr val="FFFFFF"/>
                </a:solidFill>
                <a:latin typeface="Open Sans"/>
                <a:ea typeface="Open Sans"/>
                <a:cs typeface="Open Sans"/>
                <a:sym typeface="Open Sans"/>
              </a:rPr>
              <a:t>ses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dégagements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ciblaient</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majoritairement</a:t>
            </a:r>
            <a:r>
              <a:rPr lang="en-US" sz="2300" dirty="0">
                <a:solidFill>
                  <a:srgbClr val="FFFFFF"/>
                </a:solidFill>
                <a:latin typeface="Open Sans"/>
                <a:ea typeface="Open Sans"/>
                <a:cs typeface="Open Sans"/>
                <a:sym typeface="Open Sans"/>
              </a:rPr>
              <a:t> les </a:t>
            </a:r>
            <a:r>
              <a:rPr lang="en-US" sz="2300" dirty="0" err="1">
                <a:solidFill>
                  <a:srgbClr val="FFFFFF"/>
                </a:solidFill>
                <a:latin typeface="Open Sans"/>
                <a:ea typeface="Open Sans"/>
                <a:cs typeface="Open Sans"/>
                <a:sym typeface="Open Sans"/>
              </a:rPr>
              <a:t>côtés</a:t>
            </a:r>
            <a:r>
              <a:rPr lang="en-US" sz="2300" dirty="0">
                <a:solidFill>
                  <a:srgbClr val="FFFFFF"/>
                </a:solidFill>
                <a:latin typeface="Open Sans"/>
                <a:ea typeface="Open Sans"/>
                <a:cs typeface="Open Sans"/>
                <a:sym typeface="Open Sans"/>
              </a:rPr>
              <a:t> du terrain. </a:t>
            </a:r>
            <a:r>
              <a:rPr lang="en-US" sz="2300" dirty="0" err="1">
                <a:solidFill>
                  <a:srgbClr val="FFFFFF"/>
                </a:solidFill>
                <a:latin typeface="Open Sans"/>
                <a:ea typeface="Open Sans"/>
                <a:cs typeface="Open Sans"/>
                <a:sym typeface="Open Sans"/>
              </a:rPr>
              <a:t>Cependant</a:t>
            </a:r>
            <a:r>
              <a:rPr lang="en-US" sz="2300" dirty="0">
                <a:solidFill>
                  <a:srgbClr val="FFFFFF"/>
                </a:solidFill>
                <a:latin typeface="Open Sans"/>
                <a:ea typeface="Open Sans"/>
                <a:cs typeface="Open Sans"/>
                <a:sym typeface="Open Sans"/>
              </a:rPr>
              <a:t>, en </a:t>
            </a:r>
            <a:r>
              <a:rPr lang="en-US" sz="2300" dirty="0" err="1">
                <a:solidFill>
                  <a:srgbClr val="FFFFFF"/>
                </a:solidFill>
                <a:latin typeface="Open Sans"/>
                <a:ea typeface="Open Sans"/>
                <a:cs typeface="Open Sans"/>
                <a:sym typeface="Open Sans"/>
              </a:rPr>
              <a:t>seconde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période</a:t>
            </a:r>
            <a:r>
              <a:rPr lang="en-US" sz="2300" dirty="0">
                <a:solidFill>
                  <a:srgbClr val="FFFFFF"/>
                </a:solidFill>
                <a:latin typeface="Open Sans"/>
                <a:ea typeface="Open Sans"/>
                <a:cs typeface="Open Sans"/>
                <a:sym typeface="Open Sans"/>
              </a:rPr>
              <a:t>, il a </a:t>
            </a:r>
            <a:r>
              <a:rPr lang="en-US" sz="2300" dirty="0" err="1">
                <a:solidFill>
                  <a:srgbClr val="FFFFFF"/>
                </a:solidFill>
                <a:latin typeface="Open Sans"/>
                <a:ea typeface="Open Sans"/>
                <a:cs typeface="Open Sans"/>
                <a:sym typeface="Open Sans"/>
              </a:rPr>
              <a:t>privilégié</a:t>
            </a:r>
            <a:r>
              <a:rPr lang="en-US" sz="2300" dirty="0">
                <a:solidFill>
                  <a:srgbClr val="FFFFFF"/>
                </a:solidFill>
                <a:latin typeface="Open Sans"/>
                <a:ea typeface="Open Sans"/>
                <a:cs typeface="Open Sans"/>
                <a:sym typeface="Open Sans"/>
              </a:rPr>
              <a:t> des relances </a:t>
            </a:r>
            <a:r>
              <a:rPr lang="en-US" sz="2300" dirty="0" err="1">
                <a:solidFill>
                  <a:srgbClr val="FFFFFF"/>
                </a:solidFill>
                <a:latin typeface="Open Sans"/>
                <a:ea typeface="Open Sans"/>
                <a:cs typeface="Open Sans"/>
                <a:sym typeface="Open Sans"/>
              </a:rPr>
              <a:t>axiales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probablement</a:t>
            </a:r>
            <a:r>
              <a:rPr lang="en-US" sz="2300" dirty="0">
                <a:solidFill>
                  <a:srgbClr val="FFFFFF"/>
                </a:solidFill>
                <a:latin typeface="Open Sans"/>
                <a:ea typeface="Open Sans"/>
                <a:cs typeface="Open Sans"/>
                <a:sym typeface="Open Sans"/>
              </a:rPr>
              <a:t> en raison de </a:t>
            </a:r>
            <a:r>
              <a:rPr lang="en-US" sz="2300" dirty="0" err="1">
                <a:solidFill>
                  <a:srgbClr val="FFFFFF"/>
                </a:solidFill>
                <a:latin typeface="Open Sans"/>
                <a:ea typeface="Open Sans"/>
                <a:cs typeface="Open Sans"/>
                <a:sym typeface="Open Sans"/>
              </a:rPr>
              <a:t>l’entrée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d’Olivier</a:t>
            </a:r>
            <a:r>
              <a:rPr lang="en-US" sz="2300" dirty="0">
                <a:solidFill>
                  <a:srgbClr val="FFFFFF"/>
                </a:solidFill>
                <a:latin typeface="Open Sans"/>
                <a:ea typeface="Open Sans"/>
                <a:cs typeface="Open Sans"/>
                <a:sym typeface="Open Sans"/>
              </a:rPr>
              <a:t> Giroud, </a:t>
            </a:r>
            <a:r>
              <a:rPr lang="en-US" sz="2300" dirty="0" err="1">
                <a:solidFill>
                  <a:srgbClr val="FFFFFF"/>
                </a:solidFill>
                <a:latin typeface="Open Sans"/>
                <a:ea typeface="Open Sans"/>
                <a:cs typeface="Open Sans"/>
                <a:sym typeface="Open Sans"/>
              </a:rPr>
              <a:t>offrant</a:t>
            </a:r>
            <a:r>
              <a:rPr lang="en-US" sz="2300" dirty="0">
                <a:solidFill>
                  <a:srgbClr val="FFFFFF"/>
                </a:solidFill>
                <a:latin typeface="Open Sans"/>
                <a:ea typeface="Open Sans"/>
                <a:cs typeface="Open Sans"/>
                <a:sym typeface="Open Sans"/>
              </a:rPr>
              <a:t> une </a:t>
            </a:r>
            <a:r>
              <a:rPr lang="en-US" sz="2300" dirty="0" err="1">
                <a:solidFill>
                  <a:srgbClr val="FFFFFF"/>
                </a:solidFill>
                <a:latin typeface="Open Sans"/>
                <a:ea typeface="Open Sans"/>
                <a:cs typeface="Open Sans"/>
                <a:sym typeface="Open Sans"/>
              </a:rPr>
              <a:t>cible</a:t>
            </a:r>
            <a:r>
              <a:rPr lang="en-US" sz="2300" dirty="0">
                <a:solidFill>
                  <a:srgbClr val="FFFFFF"/>
                </a:solidFill>
                <a:latin typeface="Open Sans"/>
                <a:ea typeface="Open Sans"/>
                <a:cs typeface="Open Sans"/>
                <a:sym typeface="Open Sans"/>
              </a:rPr>
              <a:t> plus solide dans l’axe pour les duels </a:t>
            </a:r>
            <a:r>
              <a:rPr lang="en-US" sz="2300" dirty="0" err="1">
                <a:solidFill>
                  <a:srgbClr val="FFFFFF"/>
                </a:solidFill>
                <a:latin typeface="Open Sans"/>
                <a:ea typeface="Open Sans"/>
                <a:cs typeface="Open Sans"/>
                <a:sym typeface="Open Sans"/>
              </a:rPr>
              <a:t>aériens</a:t>
            </a:r>
            <a:r>
              <a:rPr lang="en-US" sz="2300" dirty="0">
                <a:solidFill>
                  <a:srgbClr val="FFFFFF"/>
                </a:solidFill>
                <a:latin typeface="Open Sans"/>
                <a:ea typeface="Open Sans"/>
                <a:cs typeface="Open Sans"/>
                <a:sym typeface="Open Sans"/>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3013406" y="2644545"/>
            <a:ext cx="5124421" cy="3669498"/>
          </a:xfrm>
          <a:custGeom>
            <a:avLst/>
            <a:gdLst/>
            <a:ahLst/>
            <a:cxnLst/>
            <a:rect l="l" t="t" r="r" b="b"/>
            <a:pathLst>
              <a:path w="5124421" h="3669498">
                <a:moveTo>
                  <a:pt x="0" y="0"/>
                </a:moveTo>
                <a:lnTo>
                  <a:pt x="5124421" y="0"/>
                </a:lnTo>
                <a:lnTo>
                  <a:pt x="5124421" y="3669498"/>
                </a:lnTo>
                <a:lnTo>
                  <a:pt x="0" y="3669498"/>
                </a:lnTo>
                <a:lnTo>
                  <a:pt x="0" y="0"/>
                </a:lnTo>
                <a:close/>
              </a:path>
            </a:pathLst>
          </a:custGeom>
          <a:blipFill>
            <a:blip r:embed="rId3"/>
            <a:stretch>
              <a:fillRect/>
            </a:stretch>
          </a:blipFill>
        </p:spPr>
        <p:txBody>
          <a:bodyPr/>
          <a:lstStyle/>
          <a:p>
            <a:endParaRPr lang="fr-FR"/>
          </a:p>
        </p:txBody>
      </p:sp>
      <p:sp>
        <p:nvSpPr>
          <p:cNvPr id="4" name="Freeform 4"/>
          <p:cNvSpPr/>
          <p:nvPr/>
        </p:nvSpPr>
        <p:spPr>
          <a:xfrm>
            <a:off x="9339998" y="6129311"/>
            <a:ext cx="5328569" cy="3832830"/>
          </a:xfrm>
          <a:custGeom>
            <a:avLst/>
            <a:gdLst/>
            <a:ahLst/>
            <a:cxnLst/>
            <a:rect l="l" t="t" r="r" b="b"/>
            <a:pathLst>
              <a:path w="5328569" h="3832830">
                <a:moveTo>
                  <a:pt x="0" y="0"/>
                </a:moveTo>
                <a:lnTo>
                  <a:pt x="5328568" y="0"/>
                </a:lnTo>
                <a:lnTo>
                  <a:pt x="5328568" y="3832830"/>
                </a:lnTo>
                <a:lnTo>
                  <a:pt x="0" y="3832830"/>
                </a:lnTo>
                <a:lnTo>
                  <a:pt x="0" y="0"/>
                </a:lnTo>
                <a:close/>
              </a:path>
            </a:pathLst>
          </a:custGeom>
          <a:blipFill>
            <a:blip r:embed="rId4"/>
            <a:stretch>
              <a:fillRect/>
            </a:stretch>
          </a:blipFill>
        </p:spPr>
        <p:txBody>
          <a:bodyPr/>
          <a:lstStyle/>
          <a:p>
            <a:endParaRPr lang="fr-FR"/>
          </a:p>
        </p:txBody>
      </p:sp>
      <p:sp>
        <p:nvSpPr>
          <p:cNvPr id="5" name="Freeform 5"/>
          <p:cNvSpPr/>
          <p:nvPr/>
        </p:nvSpPr>
        <p:spPr>
          <a:xfrm>
            <a:off x="3589082" y="6077999"/>
            <a:ext cx="5453319" cy="3935456"/>
          </a:xfrm>
          <a:custGeom>
            <a:avLst/>
            <a:gdLst/>
            <a:ahLst/>
            <a:cxnLst/>
            <a:rect l="l" t="t" r="r" b="b"/>
            <a:pathLst>
              <a:path w="5453319" h="3935456">
                <a:moveTo>
                  <a:pt x="0" y="0"/>
                </a:moveTo>
                <a:lnTo>
                  <a:pt x="5453319" y="0"/>
                </a:lnTo>
                <a:lnTo>
                  <a:pt x="5453319" y="3935455"/>
                </a:lnTo>
                <a:lnTo>
                  <a:pt x="0" y="3935455"/>
                </a:lnTo>
                <a:lnTo>
                  <a:pt x="0" y="0"/>
                </a:lnTo>
                <a:close/>
              </a:path>
            </a:pathLst>
          </a:custGeom>
          <a:blipFill>
            <a:blip r:embed="rId5"/>
            <a:stretch>
              <a:fillRect/>
            </a:stretch>
          </a:blipFill>
        </p:spPr>
        <p:txBody>
          <a:bodyPr/>
          <a:lstStyle/>
          <a:p>
            <a:endParaRPr lang="fr-FR"/>
          </a:p>
        </p:txBody>
      </p:sp>
      <p:sp>
        <p:nvSpPr>
          <p:cNvPr id="6" name="Freeform 6"/>
          <p:cNvSpPr/>
          <p:nvPr/>
        </p:nvSpPr>
        <p:spPr>
          <a:xfrm>
            <a:off x="279694" y="2539764"/>
            <a:ext cx="4725319" cy="3395581"/>
          </a:xfrm>
          <a:custGeom>
            <a:avLst/>
            <a:gdLst/>
            <a:ahLst/>
            <a:cxnLst/>
            <a:rect l="l" t="t" r="r" b="b"/>
            <a:pathLst>
              <a:path w="4725319" h="3395581">
                <a:moveTo>
                  <a:pt x="0" y="0"/>
                </a:moveTo>
                <a:lnTo>
                  <a:pt x="4725318" y="0"/>
                </a:lnTo>
                <a:lnTo>
                  <a:pt x="4725318" y="3395581"/>
                </a:lnTo>
                <a:lnTo>
                  <a:pt x="0" y="3395581"/>
                </a:lnTo>
                <a:lnTo>
                  <a:pt x="0" y="0"/>
                </a:lnTo>
                <a:close/>
              </a:path>
            </a:pathLst>
          </a:custGeom>
          <a:blipFill>
            <a:blip r:embed="rId6"/>
            <a:stretch>
              <a:fillRect/>
            </a:stretch>
          </a:blipFill>
        </p:spPr>
        <p:txBody>
          <a:bodyPr/>
          <a:lstStyle/>
          <a:p>
            <a:endParaRPr lang="fr-FR"/>
          </a:p>
        </p:txBody>
      </p:sp>
      <p:sp>
        <p:nvSpPr>
          <p:cNvPr id="7" name="TextBox 7"/>
          <p:cNvSpPr txBox="1"/>
          <p:nvPr/>
        </p:nvSpPr>
        <p:spPr>
          <a:xfrm>
            <a:off x="685998" y="904875"/>
            <a:ext cx="17602002" cy="854203"/>
          </a:xfrm>
          <a:prstGeom prst="rect">
            <a:avLst/>
          </a:prstGeom>
        </p:spPr>
        <p:txBody>
          <a:bodyPr lIns="0" tIns="0" rIns="0" bIns="0" rtlCol="0" anchor="t">
            <a:spAutoFit/>
          </a:bodyPr>
          <a:lstStyle/>
          <a:p>
            <a:pPr algn="l">
              <a:lnSpc>
                <a:spcPts val="5184"/>
              </a:lnSpc>
            </a:pPr>
            <a:r>
              <a:rPr lang="en-US" sz="4800" b="1" i="1">
                <a:solidFill>
                  <a:srgbClr val="CF1B1B"/>
                </a:solidFill>
                <a:latin typeface="Jaturat Bold Italics"/>
                <a:ea typeface="Jaturat Bold Italics"/>
                <a:cs typeface="Jaturat Bold Italics"/>
                <a:sym typeface="Jaturat Bold Italics"/>
              </a:rPr>
              <a:t>ANALYSE PAR POSTES ARSENAL (DÉFENSEURS)</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28</a:t>
            </a:r>
          </a:p>
        </p:txBody>
      </p:sp>
      <p:sp>
        <p:nvSpPr>
          <p:cNvPr id="9" name="TextBox 9"/>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
        <p:nvSpPr>
          <p:cNvPr id="10" name="TextBox 10"/>
          <p:cNvSpPr txBox="1"/>
          <p:nvPr/>
        </p:nvSpPr>
        <p:spPr>
          <a:xfrm>
            <a:off x="14668566" y="1663828"/>
            <a:ext cx="2562357"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Bellerin</a:t>
            </a:r>
          </a:p>
        </p:txBody>
      </p:sp>
      <p:sp>
        <p:nvSpPr>
          <p:cNvPr id="11" name="TextBox 11"/>
          <p:cNvSpPr txBox="1"/>
          <p:nvPr/>
        </p:nvSpPr>
        <p:spPr>
          <a:xfrm>
            <a:off x="9144000" y="5135599"/>
            <a:ext cx="3636913" cy="799746"/>
          </a:xfrm>
          <a:prstGeom prst="rect">
            <a:avLst/>
          </a:prstGeom>
        </p:spPr>
        <p:txBody>
          <a:bodyPr wrap="square" lIns="0" tIns="0" rIns="0" bIns="0" rtlCol="0" anchor="t">
            <a:spAutoFit/>
          </a:bodyPr>
          <a:lstStyle/>
          <a:p>
            <a:pPr algn="ctr">
              <a:lnSpc>
                <a:spcPts val="6564"/>
              </a:lnSpc>
            </a:pPr>
            <a:r>
              <a:rPr lang="en-US" sz="4688" b="1" dirty="0" err="1">
                <a:solidFill>
                  <a:srgbClr val="FFFFFF"/>
                </a:solidFill>
                <a:latin typeface="Open Sans Bold"/>
                <a:ea typeface="Open Sans Bold"/>
                <a:cs typeface="Open Sans Bold"/>
                <a:sym typeface="Open Sans Bold"/>
              </a:rPr>
              <a:t>Mertesaker</a:t>
            </a:r>
            <a:endParaRPr lang="en-US" sz="4688" b="1" dirty="0">
              <a:solidFill>
                <a:srgbClr val="FFFFFF"/>
              </a:solidFill>
              <a:latin typeface="Open Sans Bold"/>
              <a:ea typeface="Open Sans Bold"/>
              <a:cs typeface="Open Sans Bold"/>
              <a:sym typeface="Open Sans Bold"/>
            </a:endParaRPr>
          </a:p>
        </p:txBody>
      </p:sp>
      <p:sp>
        <p:nvSpPr>
          <p:cNvPr id="12" name="TextBox 12"/>
          <p:cNvSpPr txBox="1"/>
          <p:nvPr/>
        </p:nvSpPr>
        <p:spPr>
          <a:xfrm>
            <a:off x="1720545" y="1663828"/>
            <a:ext cx="1843617"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Gibbs</a:t>
            </a:r>
          </a:p>
        </p:txBody>
      </p:sp>
      <p:sp>
        <p:nvSpPr>
          <p:cNvPr id="13" name="TextBox 13"/>
          <p:cNvSpPr txBox="1"/>
          <p:nvPr/>
        </p:nvSpPr>
        <p:spPr>
          <a:xfrm>
            <a:off x="5671461" y="5048250"/>
            <a:ext cx="2387865"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Gabriel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TextBox 3"/>
          <p:cNvSpPr txBox="1"/>
          <p:nvPr/>
        </p:nvSpPr>
        <p:spPr>
          <a:xfrm>
            <a:off x="1028700" y="946404"/>
            <a:ext cx="17602002" cy="999744"/>
          </a:xfrm>
          <a:prstGeom prst="rect">
            <a:avLst/>
          </a:prstGeom>
        </p:spPr>
        <p:txBody>
          <a:bodyPr lIns="0" tIns="0" rIns="0" bIns="0" rtlCol="0" anchor="t">
            <a:spAutoFit/>
          </a:bodyPr>
          <a:lstStyle/>
          <a:p>
            <a:pPr algn="l">
              <a:lnSpc>
                <a:spcPts val="6048"/>
              </a:lnSpc>
            </a:pPr>
            <a:r>
              <a:rPr lang="en-US" sz="5600" b="1" i="1">
                <a:solidFill>
                  <a:srgbClr val="FFFFFF"/>
                </a:solidFill>
                <a:latin typeface="Jaturat Bold Italics"/>
                <a:ea typeface="Jaturat Bold Italics"/>
                <a:cs typeface="Jaturat Bold Italics"/>
                <a:sym typeface="Jaturat Bold Italics"/>
              </a:rPr>
              <a:t>INFORMATIONS SUR LE MATCH </a:t>
            </a:r>
          </a:p>
        </p:txBody>
      </p:sp>
      <p:sp>
        <p:nvSpPr>
          <p:cNvPr id="4" name="TextBox 4"/>
          <p:cNvSpPr txBox="1"/>
          <p:nvPr/>
        </p:nvSpPr>
        <p:spPr>
          <a:xfrm>
            <a:off x="6232149" y="2165414"/>
            <a:ext cx="5314588"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 Contexte :</a:t>
            </a:r>
          </a:p>
        </p:txBody>
      </p:sp>
      <p:sp>
        <p:nvSpPr>
          <p:cNvPr id="5" name="TextBox 5"/>
          <p:cNvSpPr txBox="1"/>
          <p:nvPr/>
        </p:nvSpPr>
        <p:spPr>
          <a:xfrm>
            <a:off x="617659" y="3319209"/>
            <a:ext cx="8526341" cy="3051175"/>
          </a:xfrm>
          <a:prstGeom prst="rect">
            <a:avLst/>
          </a:prstGeom>
        </p:spPr>
        <p:txBody>
          <a:bodyPr lIns="0" tIns="0" rIns="0" bIns="0" rtlCol="0" anchor="t">
            <a:spAutoFit/>
          </a:bodyPr>
          <a:lstStyle/>
          <a:p>
            <a:pPr algn="l">
              <a:lnSpc>
                <a:spcPts val="3499"/>
              </a:lnSpc>
            </a:pPr>
            <a:r>
              <a:rPr lang="en-US" sz="2499">
                <a:solidFill>
                  <a:srgbClr val="FFFFFF"/>
                </a:solidFill>
                <a:latin typeface="Open Sans"/>
                <a:ea typeface="Open Sans"/>
                <a:cs typeface="Open Sans"/>
                <a:sym typeface="Open Sans"/>
              </a:rPr>
              <a:t>Match Tottenham Hotspur vs Arsenal (2015-2016)</a:t>
            </a:r>
          </a:p>
          <a:p>
            <a:pPr algn="l">
              <a:lnSpc>
                <a:spcPts val="3499"/>
              </a:lnSpc>
            </a:pPr>
            <a:r>
              <a:rPr lang="en-US" sz="2499">
                <a:solidFill>
                  <a:srgbClr val="FFFFFF"/>
                </a:solidFill>
                <a:latin typeface="Open Sans"/>
                <a:ea typeface="Open Sans"/>
                <a:cs typeface="Open Sans"/>
                <a:sym typeface="Open Sans"/>
              </a:rPr>
              <a:t>Date : 5 mars 2016</a:t>
            </a:r>
          </a:p>
          <a:p>
            <a:pPr algn="l">
              <a:lnSpc>
                <a:spcPts val="3499"/>
              </a:lnSpc>
            </a:pPr>
            <a:r>
              <a:rPr lang="en-US" sz="2499">
                <a:solidFill>
                  <a:srgbClr val="FFFFFF"/>
                </a:solidFill>
                <a:latin typeface="Open Sans"/>
                <a:ea typeface="Open Sans"/>
                <a:cs typeface="Open Sans"/>
                <a:sym typeface="Open Sans"/>
              </a:rPr>
              <a:t>Stade : White Hart Lane</a:t>
            </a:r>
          </a:p>
          <a:p>
            <a:pPr algn="l">
              <a:lnSpc>
                <a:spcPts val="3499"/>
              </a:lnSpc>
            </a:pPr>
            <a:r>
              <a:rPr lang="en-US" sz="2499">
                <a:solidFill>
                  <a:srgbClr val="FFFFFF"/>
                </a:solidFill>
                <a:latin typeface="Open Sans"/>
                <a:ea typeface="Open Sans"/>
                <a:cs typeface="Open Sans"/>
                <a:sym typeface="Open Sans"/>
              </a:rPr>
              <a:t>Résultat : 2-2</a:t>
            </a:r>
          </a:p>
          <a:p>
            <a:pPr algn="l">
              <a:lnSpc>
                <a:spcPts val="3499"/>
              </a:lnSpc>
            </a:pPr>
            <a:r>
              <a:rPr lang="en-US" sz="2499">
                <a:solidFill>
                  <a:srgbClr val="FFFFFF"/>
                </a:solidFill>
                <a:latin typeface="Open Sans"/>
                <a:ea typeface="Open Sans"/>
                <a:cs typeface="Open Sans"/>
                <a:sym typeface="Open Sans"/>
              </a:rPr>
              <a:t>Buteurs : Aaron Ramsey (Arsenal), Toby Alderweireld (Tottenham), Harry Kane (Tottenham), Alexis Sánchez (Arsenal)</a:t>
            </a:r>
          </a:p>
        </p:txBody>
      </p:sp>
      <p:sp>
        <p:nvSpPr>
          <p:cNvPr id="6" name="TextBox 6"/>
          <p:cNvSpPr txBox="1"/>
          <p:nvPr/>
        </p:nvSpPr>
        <p:spPr>
          <a:xfrm>
            <a:off x="760888" y="7515543"/>
            <a:ext cx="16860390" cy="1893570"/>
          </a:xfrm>
          <a:prstGeom prst="rect">
            <a:avLst/>
          </a:prstGeom>
        </p:spPr>
        <p:txBody>
          <a:bodyPr lIns="0" tIns="0" rIns="0" bIns="0" rtlCol="0" anchor="t">
            <a:spAutoFit/>
          </a:bodyPr>
          <a:lstStyle/>
          <a:p>
            <a:pPr algn="ctr">
              <a:lnSpc>
                <a:spcPts val="3780"/>
              </a:lnSpc>
            </a:pPr>
            <a:r>
              <a:rPr lang="en-US" sz="2700">
                <a:solidFill>
                  <a:srgbClr val="FFFFFF"/>
                </a:solidFill>
                <a:latin typeface="Open Sans"/>
                <a:ea typeface="Open Sans"/>
                <a:cs typeface="Open Sans"/>
                <a:sym typeface="Open Sans"/>
              </a:rPr>
              <a:t>Même sans avoir regardé le match, il est possible de réaliser des analyses approfondies grâce à l'exploitation de données disponibles au format JSON. En utilisant Python, j’ai extrait et traité ces données pour générer des graphiques qui permettent de comprendre les dynamiques du match de manière objective et détaillée.</a:t>
            </a:r>
          </a:p>
        </p:txBody>
      </p:sp>
      <p:sp>
        <p:nvSpPr>
          <p:cNvPr id="7" name="TextBox 7"/>
          <p:cNvSpPr txBox="1"/>
          <p:nvPr/>
        </p:nvSpPr>
        <p:spPr>
          <a:xfrm>
            <a:off x="9829701" y="3319209"/>
            <a:ext cx="7992046" cy="3051175"/>
          </a:xfrm>
          <a:prstGeom prst="rect">
            <a:avLst/>
          </a:prstGeom>
        </p:spPr>
        <p:txBody>
          <a:bodyPr lIns="0" tIns="0" rIns="0" bIns="0" rtlCol="0" anchor="t">
            <a:spAutoFit/>
          </a:bodyPr>
          <a:lstStyle/>
          <a:p>
            <a:pPr algn="l">
              <a:lnSpc>
                <a:spcPts val="3499"/>
              </a:lnSpc>
            </a:pPr>
            <a:r>
              <a:rPr lang="en-US" sz="2499">
                <a:solidFill>
                  <a:srgbClr val="FFFFFF"/>
                </a:solidFill>
                <a:latin typeface="Open Sans"/>
                <a:ea typeface="Open Sans"/>
                <a:cs typeface="Open Sans"/>
                <a:sym typeface="Open Sans"/>
              </a:rPr>
              <a:t>Un match crucial dans la course au titre de Premier League, opposant deux rivaux historiques du nord de Londres. Tottenham, deuxième du classement, cherchait à maintenir la pression sur Leicester City, leader surprise, tandis qu’Arsenal, troisième, espérait relancer ses chances de titre et devancer son rival local dans un sprint final sous haute tension.</a:t>
            </a:r>
          </a:p>
        </p:txBody>
      </p:sp>
      <p:sp>
        <p:nvSpPr>
          <p:cNvPr id="8" name="TextBox 8"/>
          <p:cNvSpPr txBox="1"/>
          <p:nvPr/>
        </p:nvSpPr>
        <p:spPr>
          <a:xfrm>
            <a:off x="5746917" y="6695158"/>
            <a:ext cx="6794166" cy="778510"/>
          </a:xfrm>
          <a:prstGeom prst="rect">
            <a:avLst/>
          </a:prstGeom>
        </p:spPr>
        <p:txBody>
          <a:bodyPr lIns="0" tIns="0" rIns="0" bIns="0" rtlCol="0" anchor="t">
            <a:spAutoFit/>
          </a:bodyPr>
          <a:lstStyle/>
          <a:p>
            <a:pPr algn="ctr">
              <a:lnSpc>
                <a:spcPts val="6440"/>
              </a:lnSpc>
            </a:pPr>
            <a:r>
              <a:rPr lang="en-US" sz="4600" b="1" dirty="0">
                <a:solidFill>
                  <a:srgbClr val="FFFFFF"/>
                </a:solidFill>
                <a:latin typeface="Open Sans Bold"/>
                <a:ea typeface="Open Sans Bold"/>
                <a:cs typeface="Open Sans Bold"/>
                <a:sym typeface="Open Sans Bold"/>
              </a:rPr>
              <a:t>Analyse du match :</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a:t>
            </a:r>
          </a:p>
        </p:txBody>
      </p:sp>
      <p:sp>
        <p:nvSpPr>
          <p:cNvPr id="10" name="TextBox 10"/>
          <p:cNvSpPr txBox="1"/>
          <p:nvPr/>
        </p:nvSpPr>
        <p:spPr>
          <a:xfrm>
            <a:off x="1598439" y="312815"/>
            <a:ext cx="16418303" cy="400919"/>
          </a:xfrm>
          <a:prstGeom prst="rect">
            <a:avLst/>
          </a:prstGeom>
        </p:spPr>
        <p:txBody>
          <a:bodyPr lIns="0" tIns="0" rIns="0" bIns="0" rtlCol="0" anchor="t">
            <a:spAutoFit/>
          </a:bodyPr>
          <a:lstStyle/>
          <a:p>
            <a:pPr algn="ctr">
              <a:lnSpc>
                <a:spcPts val="2761"/>
              </a:lnSpc>
              <a:spcBef>
                <a:spcPct val="0"/>
              </a:spcBef>
            </a:pPr>
            <a:r>
              <a:rPr lang="en-US" sz="2557" b="1" u="sng">
                <a:solidFill>
                  <a:srgbClr val="FFFFFF"/>
                </a:solidFill>
                <a:latin typeface="Times New Roman Bold"/>
                <a:ea typeface="Times New Roman Bold"/>
                <a:cs typeface="Times New Roman Bold"/>
                <a:sym typeface="Times New Roman Bold"/>
              </a:rPr>
              <a:t>CONTEXTE   </a:t>
            </a:r>
            <a:r>
              <a:rPr lang="en-US" sz="2557" b="1">
                <a:solidFill>
                  <a:srgbClr val="FFFFFF"/>
                </a:solidFill>
                <a:latin typeface="Times New Roman Bold"/>
                <a:ea typeface="Times New Roman Bold"/>
                <a:cs typeface="Times New Roman Bold"/>
                <a:sym typeface="Times New Roman Bold"/>
              </a:rPr>
              <a:t>              </a:t>
            </a:r>
            <a:r>
              <a:rPr lang="en-US" sz="2557">
                <a:solidFill>
                  <a:srgbClr val="FFFFFF"/>
                </a:solidFill>
                <a:latin typeface="Times New Roman"/>
                <a:ea typeface="Times New Roman"/>
                <a:cs typeface="Times New Roman"/>
                <a:sym typeface="Times New Roman"/>
              </a:rPr>
              <a:t>/ STATISTIQUES / </a:t>
            </a:r>
            <a:r>
              <a:rPr lang="en-US" sz="2557">
                <a:solidFill>
                  <a:srgbClr val="004AAD"/>
                </a:solidFill>
                <a:latin typeface="Times New Roman"/>
                <a:ea typeface="Times New Roman"/>
                <a:cs typeface="Times New Roman"/>
                <a:sym typeface="Times New Roman"/>
              </a:rPr>
              <a:t>TOTTENHAM </a:t>
            </a:r>
            <a:r>
              <a:rPr lang="en-US" sz="2557">
                <a:solidFill>
                  <a:srgbClr val="FFFFFF"/>
                </a:solidFill>
                <a:latin typeface="Times New Roman"/>
                <a:ea typeface="Times New Roman"/>
                <a:cs typeface="Times New Roman"/>
                <a:sym typeface="Times New Roman"/>
              </a:rPr>
              <a:t>/ </a:t>
            </a:r>
            <a:r>
              <a:rPr lang="en-US" sz="2557">
                <a:solidFill>
                  <a:srgbClr val="CF1B1B"/>
                </a:solidFill>
                <a:latin typeface="Times New Roman"/>
                <a:ea typeface="Times New Roman"/>
                <a:cs typeface="Times New Roman"/>
                <a:sym typeface="Times New Roman"/>
              </a:rPr>
              <a:t>ARSENAL  </a:t>
            </a:r>
            <a:r>
              <a:rPr lang="en-US" sz="2557">
                <a:solidFill>
                  <a:srgbClr val="FFFFFF"/>
                </a:solidFill>
                <a:latin typeface="Times New Roman"/>
                <a:ea typeface="Times New Roman"/>
                <a:cs typeface="Times New Roman"/>
                <a:sym typeface="Times New Roman"/>
              </a:rPr>
              <a:t>/</a:t>
            </a:r>
            <a:r>
              <a:rPr lang="en-US" sz="2557">
                <a:solidFill>
                  <a:srgbClr val="FFDE59"/>
                </a:solidFill>
                <a:latin typeface="Times New Roman"/>
                <a:ea typeface="Times New Roman"/>
                <a:cs typeface="Times New Roman"/>
                <a:sym typeface="Times New Roman"/>
              </a:rPr>
              <a:t> JOUEURS STAR</a:t>
            </a:r>
            <a:r>
              <a:rPr lang="en-US" sz="25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716209" y="1963269"/>
            <a:ext cx="7061205" cy="5046243"/>
          </a:xfrm>
          <a:custGeom>
            <a:avLst/>
            <a:gdLst/>
            <a:ahLst/>
            <a:cxnLst/>
            <a:rect l="l" t="t" r="r" b="b"/>
            <a:pathLst>
              <a:path w="7061205" h="5046243">
                <a:moveTo>
                  <a:pt x="0" y="0"/>
                </a:moveTo>
                <a:lnTo>
                  <a:pt x="7061205" y="0"/>
                </a:lnTo>
                <a:lnTo>
                  <a:pt x="7061205" y="5046242"/>
                </a:lnTo>
                <a:lnTo>
                  <a:pt x="0" y="5046242"/>
                </a:lnTo>
                <a:lnTo>
                  <a:pt x="0" y="0"/>
                </a:lnTo>
                <a:close/>
              </a:path>
            </a:pathLst>
          </a:custGeom>
          <a:blipFill>
            <a:blip r:embed="rId3"/>
            <a:stretch>
              <a:fillRect/>
            </a:stretch>
          </a:blipFill>
        </p:spPr>
        <p:txBody>
          <a:bodyPr/>
          <a:lstStyle/>
          <a:p>
            <a:endParaRPr lang="fr-FR"/>
          </a:p>
        </p:txBody>
      </p:sp>
      <p:sp>
        <p:nvSpPr>
          <p:cNvPr id="4" name="Freeform 4"/>
          <p:cNvSpPr/>
          <p:nvPr/>
        </p:nvSpPr>
        <p:spPr>
          <a:xfrm>
            <a:off x="9144000" y="1857752"/>
            <a:ext cx="7664453" cy="5257275"/>
          </a:xfrm>
          <a:custGeom>
            <a:avLst/>
            <a:gdLst/>
            <a:ahLst/>
            <a:cxnLst/>
            <a:rect l="l" t="t" r="r" b="b"/>
            <a:pathLst>
              <a:path w="7664453" h="5257275">
                <a:moveTo>
                  <a:pt x="0" y="0"/>
                </a:moveTo>
                <a:lnTo>
                  <a:pt x="7664453" y="0"/>
                </a:lnTo>
                <a:lnTo>
                  <a:pt x="7664453" y="5257276"/>
                </a:lnTo>
                <a:lnTo>
                  <a:pt x="0" y="5257276"/>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685998" y="904875"/>
            <a:ext cx="17602002" cy="854203"/>
          </a:xfrm>
          <a:prstGeom prst="rect">
            <a:avLst/>
          </a:prstGeom>
        </p:spPr>
        <p:txBody>
          <a:bodyPr lIns="0" tIns="0" rIns="0" bIns="0" rtlCol="0" anchor="t">
            <a:spAutoFit/>
          </a:bodyPr>
          <a:lstStyle/>
          <a:p>
            <a:pPr algn="l">
              <a:lnSpc>
                <a:spcPts val="5184"/>
              </a:lnSpc>
            </a:pPr>
            <a:r>
              <a:rPr lang="en-US" sz="4800" b="1" i="1">
                <a:solidFill>
                  <a:srgbClr val="CF1B1B"/>
                </a:solidFill>
                <a:latin typeface="Jaturat Bold Italics"/>
                <a:ea typeface="Jaturat Bold Italics"/>
                <a:cs typeface="Jaturat Bold Italics"/>
                <a:sym typeface="Jaturat Bold Italics"/>
              </a:rPr>
              <a:t>ANALYSE PAR POSTES ARSENAL (DÉFENSEURS)</a:t>
            </a:r>
          </a:p>
        </p:txBody>
      </p:sp>
      <p:sp>
        <p:nvSpPr>
          <p:cNvPr id="6" name="TextBox 6"/>
          <p:cNvSpPr txBox="1"/>
          <p:nvPr/>
        </p:nvSpPr>
        <p:spPr>
          <a:xfrm>
            <a:off x="716209" y="7467317"/>
            <a:ext cx="16855581" cy="2491739"/>
          </a:xfrm>
          <a:prstGeom prst="rect">
            <a:avLst/>
          </a:prstGeom>
        </p:spPr>
        <p:txBody>
          <a:bodyPr lIns="0" tIns="0" rIns="0" bIns="0" rtlCol="0" anchor="t">
            <a:spAutoFit/>
          </a:bodyPr>
          <a:lstStyle/>
          <a:p>
            <a:pPr algn="just">
              <a:lnSpc>
                <a:spcPts val="3360"/>
              </a:lnSpc>
            </a:pPr>
            <a:r>
              <a:rPr lang="en-US" sz="2400" dirty="0" err="1">
                <a:solidFill>
                  <a:srgbClr val="FFFFFF"/>
                </a:solidFill>
                <a:latin typeface="Open Sans"/>
                <a:ea typeface="Open Sans"/>
                <a:cs typeface="Open Sans"/>
                <a:sym typeface="Open Sans"/>
              </a:rPr>
              <a:t>L’analyse</a:t>
            </a:r>
            <a:r>
              <a:rPr lang="en-US" sz="2400" dirty="0">
                <a:solidFill>
                  <a:srgbClr val="FFFFFF"/>
                </a:solidFill>
                <a:latin typeface="Open Sans"/>
                <a:ea typeface="Open Sans"/>
                <a:cs typeface="Open Sans"/>
                <a:sym typeface="Open Sans"/>
              </a:rPr>
              <a:t> des passes et des heatmaps des </a:t>
            </a:r>
            <a:r>
              <a:rPr lang="en-US" sz="2400" dirty="0" err="1">
                <a:solidFill>
                  <a:srgbClr val="FFFFFF"/>
                </a:solidFill>
                <a:latin typeface="Open Sans"/>
                <a:ea typeface="Open Sans"/>
                <a:cs typeface="Open Sans"/>
                <a:sym typeface="Open Sans"/>
              </a:rPr>
              <a:t>défenseurs</a:t>
            </a:r>
            <a:r>
              <a:rPr lang="en-US" sz="2400" dirty="0">
                <a:solidFill>
                  <a:srgbClr val="FFFFFF"/>
                </a:solidFill>
                <a:latin typeface="Open Sans"/>
                <a:ea typeface="Open Sans"/>
                <a:cs typeface="Open Sans"/>
                <a:sym typeface="Open Sans"/>
              </a:rPr>
              <a:t> montre que les </a:t>
            </a:r>
            <a:r>
              <a:rPr lang="en-US" sz="2400" dirty="0" err="1">
                <a:solidFill>
                  <a:srgbClr val="FFFFFF"/>
                </a:solidFill>
                <a:latin typeface="Open Sans"/>
                <a:ea typeface="Open Sans"/>
                <a:cs typeface="Open Sans"/>
                <a:sym typeface="Open Sans"/>
              </a:rPr>
              <a:t>centraux</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évoluent</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assez</a:t>
            </a:r>
            <a:r>
              <a:rPr lang="en-US" sz="2400" dirty="0">
                <a:solidFill>
                  <a:srgbClr val="FFFFFF"/>
                </a:solidFill>
                <a:latin typeface="Open Sans"/>
                <a:ea typeface="Open Sans"/>
                <a:cs typeface="Open Sans"/>
                <a:sym typeface="Open Sans"/>
              </a:rPr>
              <a:t> bas sur le terrain, tandis que les latéraux </a:t>
            </a:r>
            <a:r>
              <a:rPr lang="en-US" sz="2400" dirty="0" err="1">
                <a:solidFill>
                  <a:srgbClr val="FFFFFF"/>
                </a:solidFill>
                <a:latin typeface="Open Sans"/>
                <a:ea typeface="Open Sans"/>
                <a:cs typeface="Open Sans"/>
                <a:sym typeface="Open Sans"/>
              </a:rPr>
              <a:t>sont</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positionnés</a:t>
            </a:r>
            <a:r>
              <a:rPr lang="en-US" sz="2400" dirty="0">
                <a:solidFill>
                  <a:srgbClr val="FFFFFF"/>
                </a:solidFill>
                <a:latin typeface="Open Sans"/>
                <a:ea typeface="Open Sans"/>
                <a:cs typeface="Open Sans"/>
                <a:sym typeface="Open Sans"/>
              </a:rPr>
              <a:t> haut et </a:t>
            </a:r>
            <a:r>
              <a:rPr lang="en-US" sz="2400" dirty="0" err="1">
                <a:solidFill>
                  <a:srgbClr val="FFFFFF"/>
                </a:solidFill>
                <a:latin typeface="Open Sans"/>
                <a:ea typeface="Open Sans"/>
                <a:cs typeface="Open Sans"/>
                <a:sym typeface="Open Sans"/>
              </a:rPr>
              <a:t>collés</a:t>
            </a:r>
            <a:r>
              <a:rPr lang="en-US" sz="2400" dirty="0">
                <a:solidFill>
                  <a:srgbClr val="FFFFFF"/>
                </a:solidFill>
                <a:latin typeface="Open Sans"/>
                <a:ea typeface="Open Sans"/>
                <a:cs typeface="Open Sans"/>
                <a:sym typeface="Open Sans"/>
              </a:rPr>
              <a:t> aux ailes. En première mi-temps, les </a:t>
            </a:r>
            <a:r>
              <a:rPr lang="en-US" sz="2400" dirty="0" err="1">
                <a:solidFill>
                  <a:srgbClr val="FFFFFF"/>
                </a:solidFill>
                <a:latin typeface="Open Sans"/>
                <a:ea typeface="Open Sans"/>
                <a:cs typeface="Open Sans"/>
                <a:sym typeface="Open Sans"/>
              </a:rPr>
              <a:t>défenseurs</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privilégient</a:t>
            </a:r>
            <a:r>
              <a:rPr lang="en-US" sz="2400" dirty="0">
                <a:solidFill>
                  <a:srgbClr val="FFFFFF"/>
                </a:solidFill>
                <a:latin typeface="Open Sans"/>
                <a:ea typeface="Open Sans"/>
                <a:cs typeface="Open Sans"/>
                <a:sym typeface="Open Sans"/>
              </a:rPr>
              <a:t> le jeu court en passant principalement sur les </a:t>
            </a:r>
            <a:r>
              <a:rPr lang="en-US" sz="2400" dirty="0" err="1">
                <a:solidFill>
                  <a:srgbClr val="FFFFFF"/>
                </a:solidFill>
                <a:latin typeface="Open Sans"/>
                <a:ea typeface="Open Sans"/>
                <a:cs typeface="Open Sans"/>
                <a:sym typeface="Open Sans"/>
              </a:rPr>
              <a:t>côtés</a:t>
            </a:r>
            <a:r>
              <a:rPr lang="en-US" sz="2400" dirty="0">
                <a:solidFill>
                  <a:srgbClr val="FFFFFF"/>
                </a:solidFill>
                <a:latin typeface="Open Sans"/>
                <a:ea typeface="Open Sans"/>
                <a:cs typeface="Open Sans"/>
                <a:sym typeface="Open Sans"/>
              </a:rPr>
              <a:t>, tandis </a:t>
            </a:r>
            <a:r>
              <a:rPr lang="en-US" sz="2400" dirty="0" err="1">
                <a:solidFill>
                  <a:srgbClr val="FFFFFF"/>
                </a:solidFill>
                <a:latin typeface="Open Sans"/>
                <a:ea typeface="Open Sans"/>
                <a:cs typeface="Open Sans"/>
                <a:sym typeface="Open Sans"/>
              </a:rPr>
              <a:t>qu’en</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seconde</a:t>
            </a:r>
            <a:r>
              <a:rPr lang="en-US" sz="2400" dirty="0">
                <a:solidFill>
                  <a:srgbClr val="FFFFFF"/>
                </a:solidFill>
                <a:latin typeface="Open Sans"/>
                <a:ea typeface="Open Sans"/>
                <a:cs typeface="Open Sans"/>
                <a:sym typeface="Open Sans"/>
              </a:rPr>
              <a:t> mi-temps, </a:t>
            </a:r>
            <a:r>
              <a:rPr lang="en-US" sz="2400" dirty="0" err="1">
                <a:solidFill>
                  <a:srgbClr val="FFFFFF"/>
                </a:solidFill>
                <a:latin typeface="Open Sans"/>
                <a:ea typeface="Open Sans"/>
                <a:cs typeface="Open Sans"/>
                <a:sym typeface="Open Sans"/>
              </a:rPr>
              <a:t>ils</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optent</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davantage</a:t>
            </a:r>
            <a:r>
              <a:rPr lang="en-US" sz="2400" dirty="0">
                <a:solidFill>
                  <a:srgbClr val="FFFFFF"/>
                </a:solidFill>
                <a:latin typeface="Open Sans"/>
                <a:ea typeface="Open Sans"/>
                <a:cs typeface="Open Sans"/>
                <a:sym typeface="Open Sans"/>
              </a:rPr>
              <a:t> pour des relances longues, sans doute pour </a:t>
            </a:r>
            <a:r>
              <a:rPr lang="en-US" sz="2400" dirty="0" err="1">
                <a:solidFill>
                  <a:srgbClr val="FFFFFF"/>
                </a:solidFill>
                <a:latin typeface="Open Sans"/>
                <a:ea typeface="Open Sans"/>
                <a:cs typeface="Open Sans"/>
                <a:sym typeface="Open Sans"/>
              </a:rPr>
              <a:t>accélérer</a:t>
            </a:r>
            <a:r>
              <a:rPr lang="en-US" sz="2400" dirty="0">
                <a:solidFill>
                  <a:srgbClr val="FFFFFF"/>
                </a:solidFill>
                <a:latin typeface="Open Sans"/>
                <a:ea typeface="Open Sans"/>
                <a:cs typeface="Open Sans"/>
                <a:sym typeface="Open Sans"/>
              </a:rPr>
              <a:t> la progression du jeu. Les latéraux, bien </a:t>
            </a:r>
            <a:r>
              <a:rPr lang="en-US" sz="2400" dirty="0" err="1">
                <a:solidFill>
                  <a:srgbClr val="FFFFFF"/>
                </a:solidFill>
                <a:latin typeface="Open Sans"/>
                <a:ea typeface="Open Sans"/>
                <a:cs typeface="Open Sans"/>
                <a:sym typeface="Open Sans"/>
              </a:rPr>
              <a:t>qu’offensifs</a:t>
            </a:r>
            <a:r>
              <a:rPr lang="en-US" sz="2400" dirty="0">
                <a:solidFill>
                  <a:srgbClr val="FFFFFF"/>
                </a:solidFill>
                <a:latin typeface="Open Sans"/>
                <a:ea typeface="Open Sans"/>
                <a:cs typeface="Open Sans"/>
                <a:sym typeface="Open Sans"/>
              </a:rPr>
              <a:t>, se </a:t>
            </a:r>
            <a:r>
              <a:rPr lang="en-US" sz="2400" dirty="0" err="1">
                <a:solidFill>
                  <a:srgbClr val="FFFFFF"/>
                </a:solidFill>
                <a:latin typeface="Open Sans"/>
                <a:ea typeface="Open Sans"/>
                <a:cs typeface="Open Sans"/>
                <a:sym typeface="Open Sans"/>
              </a:rPr>
              <a:t>sont</a:t>
            </a:r>
            <a:r>
              <a:rPr lang="en-US" sz="2400" dirty="0">
                <a:solidFill>
                  <a:srgbClr val="FFFFFF"/>
                </a:solidFill>
                <a:latin typeface="Open Sans"/>
                <a:ea typeface="Open Sans"/>
                <a:cs typeface="Open Sans"/>
                <a:sym typeface="Open Sans"/>
              </a:rPr>
              <a:t> peu </a:t>
            </a:r>
            <a:r>
              <a:rPr lang="en-US" sz="2400" dirty="0" err="1">
                <a:solidFill>
                  <a:srgbClr val="FFFFFF"/>
                </a:solidFill>
                <a:latin typeface="Open Sans"/>
                <a:ea typeface="Open Sans"/>
                <a:cs typeface="Open Sans"/>
                <a:sym typeface="Open Sans"/>
              </a:rPr>
              <a:t>appuyés</a:t>
            </a:r>
            <a:r>
              <a:rPr lang="en-US" sz="2400" dirty="0">
                <a:solidFill>
                  <a:srgbClr val="FFFFFF"/>
                </a:solidFill>
                <a:latin typeface="Open Sans"/>
                <a:ea typeface="Open Sans"/>
                <a:cs typeface="Open Sans"/>
                <a:sym typeface="Open Sans"/>
              </a:rPr>
              <a:t> sur les </a:t>
            </a:r>
            <a:r>
              <a:rPr lang="en-US" sz="2400" dirty="0" err="1">
                <a:solidFill>
                  <a:srgbClr val="FFFFFF"/>
                </a:solidFill>
                <a:latin typeface="Open Sans"/>
                <a:ea typeface="Open Sans"/>
                <a:cs typeface="Open Sans"/>
                <a:sym typeface="Open Sans"/>
              </a:rPr>
              <a:t>centres</a:t>
            </a:r>
            <a:r>
              <a:rPr lang="en-US" sz="2400" dirty="0">
                <a:solidFill>
                  <a:srgbClr val="FFFFFF"/>
                </a:solidFill>
                <a:latin typeface="Open Sans"/>
                <a:ea typeface="Open Sans"/>
                <a:cs typeface="Open Sans"/>
                <a:sym typeface="Open Sans"/>
              </a:rPr>
              <a:t> dans ce match, </a:t>
            </a:r>
            <a:r>
              <a:rPr lang="en-US" sz="2400" dirty="0" err="1">
                <a:solidFill>
                  <a:srgbClr val="FFFFFF"/>
                </a:solidFill>
                <a:latin typeface="Open Sans"/>
                <a:ea typeface="Open Sans"/>
                <a:cs typeface="Open Sans"/>
                <a:sym typeface="Open Sans"/>
              </a:rPr>
              <a:t>favorisant</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plutôt</a:t>
            </a:r>
            <a:r>
              <a:rPr lang="en-US" sz="2400" dirty="0">
                <a:solidFill>
                  <a:srgbClr val="FFFFFF"/>
                </a:solidFill>
                <a:latin typeface="Open Sans"/>
                <a:ea typeface="Open Sans"/>
                <a:cs typeface="Open Sans"/>
                <a:sym typeface="Open Sans"/>
              </a:rPr>
              <a:t> les </a:t>
            </a:r>
            <a:r>
              <a:rPr lang="en-US" sz="2400" dirty="0" err="1">
                <a:solidFill>
                  <a:srgbClr val="FFFFFF"/>
                </a:solidFill>
                <a:latin typeface="Open Sans"/>
                <a:ea typeface="Open Sans"/>
                <a:cs typeface="Open Sans"/>
                <a:sym typeface="Open Sans"/>
              </a:rPr>
              <a:t>combinaisons</a:t>
            </a:r>
            <a:r>
              <a:rPr lang="en-US" sz="2400" dirty="0">
                <a:solidFill>
                  <a:srgbClr val="FFFFFF"/>
                </a:solidFill>
                <a:latin typeface="Open Sans"/>
                <a:ea typeface="Open Sans"/>
                <a:cs typeface="Open Sans"/>
                <a:sym typeface="Open Sans"/>
              </a:rPr>
              <a:t> sur les ailes pour </a:t>
            </a:r>
            <a:r>
              <a:rPr lang="en-US" sz="2400" dirty="0" err="1">
                <a:solidFill>
                  <a:srgbClr val="FFFFFF"/>
                </a:solidFill>
                <a:latin typeface="Open Sans"/>
                <a:ea typeface="Open Sans"/>
                <a:cs typeface="Open Sans"/>
                <a:sym typeface="Open Sans"/>
              </a:rPr>
              <a:t>progresser</a:t>
            </a:r>
            <a:r>
              <a:rPr lang="en-US" sz="2400" dirty="0">
                <a:solidFill>
                  <a:srgbClr val="FFFFFF"/>
                </a:solidFill>
                <a:latin typeface="Open Sans"/>
                <a:ea typeface="Open Sans"/>
                <a:cs typeface="Open Sans"/>
                <a:sym typeface="Open Sans"/>
              </a:rPr>
              <a:t> vers l’avant. Cela </a:t>
            </a:r>
            <a:r>
              <a:rPr lang="en-US" sz="2400" dirty="0" err="1">
                <a:solidFill>
                  <a:srgbClr val="FFFFFF"/>
                </a:solidFill>
                <a:latin typeface="Open Sans"/>
                <a:ea typeface="Open Sans"/>
                <a:cs typeface="Open Sans"/>
                <a:sym typeface="Open Sans"/>
              </a:rPr>
              <a:t>reflète</a:t>
            </a:r>
            <a:r>
              <a:rPr lang="en-US" sz="2400" dirty="0">
                <a:solidFill>
                  <a:srgbClr val="FFFFFF"/>
                </a:solidFill>
                <a:latin typeface="Open Sans"/>
                <a:ea typeface="Open Sans"/>
                <a:cs typeface="Open Sans"/>
                <a:sym typeface="Open Sans"/>
              </a:rPr>
              <a:t> une </a:t>
            </a:r>
            <a:r>
              <a:rPr lang="en-US" sz="2400" dirty="0" err="1">
                <a:solidFill>
                  <a:srgbClr val="FFFFFF"/>
                </a:solidFill>
                <a:latin typeface="Open Sans"/>
                <a:ea typeface="Open Sans"/>
                <a:cs typeface="Open Sans"/>
                <a:sym typeface="Open Sans"/>
              </a:rPr>
              <a:t>volonté</a:t>
            </a:r>
            <a:r>
              <a:rPr lang="en-US" sz="2400" dirty="0">
                <a:solidFill>
                  <a:srgbClr val="FFFFFF"/>
                </a:solidFill>
                <a:latin typeface="Open Sans"/>
                <a:ea typeface="Open Sans"/>
                <a:cs typeface="Open Sans"/>
                <a:sym typeface="Open Sans"/>
              </a:rPr>
              <a:t> de </a:t>
            </a:r>
            <a:r>
              <a:rPr lang="en-US" sz="2400" dirty="0" err="1">
                <a:solidFill>
                  <a:srgbClr val="FFFFFF"/>
                </a:solidFill>
                <a:latin typeface="Open Sans"/>
                <a:ea typeface="Open Sans"/>
                <a:cs typeface="Open Sans"/>
                <a:sym typeface="Open Sans"/>
              </a:rPr>
              <a:t>construire</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patiemment</a:t>
            </a:r>
            <a:r>
              <a:rPr lang="en-US" sz="2400" dirty="0">
                <a:solidFill>
                  <a:srgbClr val="FFFFFF"/>
                </a:solidFill>
                <a:latin typeface="Open Sans"/>
                <a:ea typeface="Open Sans"/>
                <a:cs typeface="Open Sans"/>
                <a:sym typeface="Open Sans"/>
              </a:rPr>
              <a:t> les actions sans </a:t>
            </a:r>
            <a:r>
              <a:rPr lang="en-US" sz="2400" dirty="0" err="1">
                <a:solidFill>
                  <a:srgbClr val="FFFFFF"/>
                </a:solidFill>
                <a:latin typeface="Open Sans"/>
                <a:ea typeface="Open Sans"/>
                <a:cs typeface="Open Sans"/>
                <a:sym typeface="Open Sans"/>
              </a:rPr>
              <a:t>dépendre</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uniquement</a:t>
            </a:r>
            <a:r>
              <a:rPr lang="en-US" sz="2400" dirty="0">
                <a:solidFill>
                  <a:srgbClr val="FFFFFF"/>
                </a:solidFill>
                <a:latin typeface="Open Sans"/>
                <a:ea typeface="Open Sans"/>
                <a:cs typeface="Open Sans"/>
                <a:sym typeface="Open Sans"/>
              </a:rPr>
              <a:t> des </a:t>
            </a:r>
            <a:r>
              <a:rPr lang="en-US" sz="2400" dirty="0" err="1">
                <a:solidFill>
                  <a:srgbClr val="FFFFFF"/>
                </a:solidFill>
                <a:latin typeface="Open Sans"/>
                <a:ea typeface="Open Sans"/>
                <a:cs typeface="Open Sans"/>
                <a:sym typeface="Open Sans"/>
              </a:rPr>
              <a:t>balles</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aériennes</a:t>
            </a:r>
            <a:r>
              <a:rPr lang="en-US" sz="2400" dirty="0">
                <a:solidFill>
                  <a:srgbClr val="FFFFFF"/>
                </a:solidFill>
                <a:latin typeface="Open Sans"/>
                <a:ea typeface="Open Sans"/>
                <a:cs typeface="Open Sans"/>
                <a:sym typeface="Open Sans"/>
              </a:rPr>
              <a:t>.</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29</a:t>
            </a:r>
          </a:p>
        </p:txBody>
      </p:sp>
      <p:sp>
        <p:nvSpPr>
          <p:cNvPr id="8" name="TextBox 8"/>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0599648" y="7163879"/>
            <a:ext cx="4030606" cy="2895579"/>
          </a:xfrm>
          <a:custGeom>
            <a:avLst/>
            <a:gdLst/>
            <a:ahLst/>
            <a:cxnLst/>
            <a:rect l="l" t="t" r="r" b="b"/>
            <a:pathLst>
              <a:path w="4030606" h="2895579">
                <a:moveTo>
                  <a:pt x="0" y="0"/>
                </a:moveTo>
                <a:lnTo>
                  <a:pt x="4030606" y="0"/>
                </a:lnTo>
                <a:lnTo>
                  <a:pt x="4030606" y="2895579"/>
                </a:lnTo>
                <a:lnTo>
                  <a:pt x="0" y="2895579"/>
                </a:lnTo>
                <a:lnTo>
                  <a:pt x="0" y="0"/>
                </a:lnTo>
                <a:close/>
              </a:path>
            </a:pathLst>
          </a:custGeom>
          <a:blipFill>
            <a:blip r:embed="rId3"/>
            <a:stretch>
              <a:fillRect/>
            </a:stretch>
          </a:blipFill>
        </p:spPr>
        <p:txBody>
          <a:bodyPr/>
          <a:lstStyle/>
          <a:p>
            <a:endParaRPr lang="fr-FR"/>
          </a:p>
        </p:txBody>
      </p:sp>
      <p:sp>
        <p:nvSpPr>
          <p:cNvPr id="4" name="Freeform 4"/>
          <p:cNvSpPr/>
          <p:nvPr/>
        </p:nvSpPr>
        <p:spPr>
          <a:xfrm>
            <a:off x="3094850" y="7059116"/>
            <a:ext cx="4151515" cy="3000342"/>
          </a:xfrm>
          <a:custGeom>
            <a:avLst/>
            <a:gdLst/>
            <a:ahLst/>
            <a:cxnLst/>
            <a:rect l="l" t="t" r="r" b="b"/>
            <a:pathLst>
              <a:path w="4151515" h="3000342">
                <a:moveTo>
                  <a:pt x="0" y="0"/>
                </a:moveTo>
                <a:lnTo>
                  <a:pt x="4151516" y="0"/>
                </a:lnTo>
                <a:lnTo>
                  <a:pt x="4151516" y="3000342"/>
                </a:lnTo>
                <a:lnTo>
                  <a:pt x="0" y="3000342"/>
                </a:lnTo>
                <a:lnTo>
                  <a:pt x="0" y="0"/>
                </a:lnTo>
                <a:close/>
              </a:path>
            </a:pathLst>
          </a:custGeom>
          <a:blipFill>
            <a:blip r:embed="rId4"/>
            <a:stretch>
              <a:fillRect/>
            </a:stretch>
          </a:blipFill>
        </p:spPr>
        <p:txBody>
          <a:bodyPr/>
          <a:lstStyle/>
          <a:p>
            <a:endParaRPr lang="fr-FR"/>
          </a:p>
        </p:txBody>
      </p:sp>
      <p:sp>
        <p:nvSpPr>
          <p:cNvPr id="5" name="Freeform 5"/>
          <p:cNvSpPr/>
          <p:nvPr/>
        </p:nvSpPr>
        <p:spPr>
          <a:xfrm>
            <a:off x="13496657" y="2616818"/>
            <a:ext cx="4591781" cy="3318527"/>
          </a:xfrm>
          <a:custGeom>
            <a:avLst/>
            <a:gdLst/>
            <a:ahLst/>
            <a:cxnLst/>
            <a:rect l="l" t="t" r="r" b="b"/>
            <a:pathLst>
              <a:path w="4591781" h="3318527">
                <a:moveTo>
                  <a:pt x="0" y="0"/>
                </a:moveTo>
                <a:lnTo>
                  <a:pt x="4591781" y="0"/>
                </a:lnTo>
                <a:lnTo>
                  <a:pt x="4591781" y="3318527"/>
                </a:lnTo>
                <a:lnTo>
                  <a:pt x="0" y="3318527"/>
                </a:lnTo>
                <a:lnTo>
                  <a:pt x="0" y="0"/>
                </a:lnTo>
                <a:close/>
              </a:path>
            </a:pathLst>
          </a:custGeom>
          <a:blipFill>
            <a:blip r:embed="rId5"/>
            <a:stretch>
              <a:fillRect/>
            </a:stretch>
          </a:blipFill>
        </p:spPr>
        <p:txBody>
          <a:bodyPr/>
          <a:lstStyle/>
          <a:p>
            <a:endParaRPr lang="fr-FR"/>
          </a:p>
        </p:txBody>
      </p:sp>
      <p:sp>
        <p:nvSpPr>
          <p:cNvPr id="6" name="Freeform 6"/>
          <p:cNvSpPr/>
          <p:nvPr/>
        </p:nvSpPr>
        <p:spPr>
          <a:xfrm>
            <a:off x="6869126" y="2946845"/>
            <a:ext cx="4549748" cy="3335743"/>
          </a:xfrm>
          <a:custGeom>
            <a:avLst/>
            <a:gdLst/>
            <a:ahLst/>
            <a:cxnLst/>
            <a:rect l="l" t="t" r="r" b="b"/>
            <a:pathLst>
              <a:path w="4549748" h="3335743">
                <a:moveTo>
                  <a:pt x="0" y="0"/>
                </a:moveTo>
                <a:lnTo>
                  <a:pt x="4549748" y="0"/>
                </a:lnTo>
                <a:lnTo>
                  <a:pt x="4549748" y="3335743"/>
                </a:lnTo>
                <a:lnTo>
                  <a:pt x="0" y="3335743"/>
                </a:lnTo>
                <a:lnTo>
                  <a:pt x="0" y="0"/>
                </a:lnTo>
                <a:close/>
              </a:path>
            </a:pathLst>
          </a:custGeom>
          <a:blipFill>
            <a:blip r:embed="rId6"/>
            <a:stretch>
              <a:fillRect l="-708" r="-708"/>
            </a:stretch>
          </a:blipFill>
        </p:spPr>
        <p:txBody>
          <a:bodyPr/>
          <a:lstStyle/>
          <a:p>
            <a:endParaRPr lang="fr-FR"/>
          </a:p>
        </p:txBody>
      </p:sp>
      <p:sp>
        <p:nvSpPr>
          <p:cNvPr id="7" name="Freeform 7"/>
          <p:cNvSpPr/>
          <p:nvPr/>
        </p:nvSpPr>
        <p:spPr>
          <a:xfrm>
            <a:off x="678938" y="2835188"/>
            <a:ext cx="4328317" cy="3100157"/>
          </a:xfrm>
          <a:custGeom>
            <a:avLst/>
            <a:gdLst/>
            <a:ahLst/>
            <a:cxnLst/>
            <a:rect l="l" t="t" r="r" b="b"/>
            <a:pathLst>
              <a:path w="4328317" h="3100157">
                <a:moveTo>
                  <a:pt x="0" y="0"/>
                </a:moveTo>
                <a:lnTo>
                  <a:pt x="4328317" y="0"/>
                </a:lnTo>
                <a:lnTo>
                  <a:pt x="4328317" y="3100157"/>
                </a:lnTo>
                <a:lnTo>
                  <a:pt x="0" y="3100157"/>
                </a:lnTo>
                <a:lnTo>
                  <a:pt x="0" y="0"/>
                </a:lnTo>
                <a:close/>
              </a:path>
            </a:pathLst>
          </a:custGeom>
          <a:blipFill>
            <a:blip r:embed="rId7"/>
            <a:stretch>
              <a:fillRect/>
            </a:stretch>
          </a:blipFill>
        </p:spPr>
        <p:txBody>
          <a:bodyPr/>
          <a:lstStyle/>
          <a:p>
            <a:endParaRPr lang="fr-FR"/>
          </a:p>
        </p:txBody>
      </p:sp>
      <p:sp>
        <p:nvSpPr>
          <p:cNvPr id="8" name="TextBox 8"/>
          <p:cNvSpPr txBox="1"/>
          <p:nvPr/>
        </p:nvSpPr>
        <p:spPr>
          <a:xfrm>
            <a:off x="685998" y="904875"/>
            <a:ext cx="17602002" cy="854203"/>
          </a:xfrm>
          <a:prstGeom prst="rect">
            <a:avLst/>
          </a:prstGeom>
        </p:spPr>
        <p:txBody>
          <a:bodyPr lIns="0" tIns="0" rIns="0" bIns="0" rtlCol="0" anchor="t">
            <a:spAutoFit/>
          </a:bodyPr>
          <a:lstStyle/>
          <a:p>
            <a:pPr algn="l">
              <a:lnSpc>
                <a:spcPts val="5184"/>
              </a:lnSpc>
            </a:pPr>
            <a:r>
              <a:rPr lang="en-US" sz="4800" b="1" i="1">
                <a:solidFill>
                  <a:srgbClr val="CF1B1B"/>
                </a:solidFill>
                <a:latin typeface="Jaturat Bold Italics"/>
                <a:ea typeface="Jaturat Bold Italics"/>
                <a:cs typeface="Jaturat Bold Italics"/>
                <a:sym typeface="Jaturat Bold Italics"/>
              </a:rPr>
              <a:t>ANALYSE PAR POSTES ARSENAL (MILIEUX)</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30</a:t>
            </a:r>
          </a:p>
        </p:txBody>
      </p:sp>
      <p:sp>
        <p:nvSpPr>
          <p:cNvPr id="10" name="TextBox 10"/>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
        <p:nvSpPr>
          <p:cNvPr id="11" name="TextBox 11"/>
          <p:cNvSpPr txBox="1"/>
          <p:nvPr/>
        </p:nvSpPr>
        <p:spPr>
          <a:xfrm>
            <a:off x="14710568" y="1760609"/>
            <a:ext cx="2701131" cy="863600"/>
          </a:xfrm>
          <a:prstGeom prst="rect">
            <a:avLst/>
          </a:prstGeom>
        </p:spPr>
        <p:txBody>
          <a:bodyPr wrap="square" lIns="0" tIns="0" rIns="0" bIns="0" rtlCol="0" anchor="t">
            <a:spAutoFit/>
          </a:bodyPr>
          <a:lstStyle/>
          <a:p>
            <a:pPr algn="ctr">
              <a:lnSpc>
                <a:spcPts val="7000"/>
              </a:lnSpc>
            </a:pPr>
            <a:r>
              <a:rPr lang="en-US" sz="5000" b="1" dirty="0">
                <a:solidFill>
                  <a:srgbClr val="FFFFFF"/>
                </a:solidFill>
                <a:latin typeface="Open Sans Bold"/>
                <a:ea typeface="Open Sans Bold"/>
                <a:cs typeface="Open Sans Bold"/>
                <a:sym typeface="Open Sans Bold"/>
              </a:rPr>
              <a:t>Ramsey</a:t>
            </a:r>
          </a:p>
        </p:txBody>
      </p:sp>
      <p:sp>
        <p:nvSpPr>
          <p:cNvPr id="12" name="TextBox 12"/>
          <p:cNvSpPr txBox="1"/>
          <p:nvPr/>
        </p:nvSpPr>
        <p:spPr>
          <a:xfrm>
            <a:off x="11160669" y="6182995"/>
            <a:ext cx="2908565"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Coquelin</a:t>
            </a:r>
          </a:p>
        </p:txBody>
      </p:sp>
      <p:sp>
        <p:nvSpPr>
          <p:cNvPr id="13" name="TextBox 13"/>
          <p:cNvSpPr txBox="1"/>
          <p:nvPr/>
        </p:nvSpPr>
        <p:spPr>
          <a:xfrm>
            <a:off x="1301246" y="1663828"/>
            <a:ext cx="2682214"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Sanchez</a:t>
            </a:r>
          </a:p>
        </p:txBody>
      </p:sp>
      <p:sp>
        <p:nvSpPr>
          <p:cNvPr id="14" name="TextBox 14"/>
          <p:cNvSpPr txBox="1"/>
          <p:nvPr/>
        </p:nvSpPr>
        <p:spPr>
          <a:xfrm>
            <a:off x="3904736" y="6172021"/>
            <a:ext cx="2205038"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Elneny</a:t>
            </a:r>
          </a:p>
        </p:txBody>
      </p:sp>
      <p:sp>
        <p:nvSpPr>
          <p:cNvPr id="15" name="TextBox 15"/>
          <p:cNvSpPr txBox="1"/>
          <p:nvPr/>
        </p:nvSpPr>
        <p:spPr>
          <a:xfrm>
            <a:off x="8518657" y="2059750"/>
            <a:ext cx="1615943"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Ozil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625540" y="2218944"/>
            <a:ext cx="6667708" cy="4839330"/>
          </a:xfrm>
          <a:custGeom>
            <a:avLst/>
            <a:gdLst/>
            <a:ahLst/>
            <a:cxnLst/>
            <a:rect l="l" t="t" r="r" b="b"/>
            <a:pathLst>
              <a:path w="6667708" h="4839330">
                <a:moveTo>
                  <a:pt x="0" y="0"/>
                </a:moveTo>
                <a:lnTo>
                  <a:pt x="6667708" y="0"/>
                </a:lnTo>
                <a:lnTo>
                  <a:pt x="6667708" y="4839330"/>
                </a:lnTo>
                <a:lnTo>
                  <a:pt x="0" y="4839330"/>
                </a:lnTo>
                <a:lnTo>
                  <a:pt x="0" y="0"/>
                </a:lnTo>
                <a:close/>
              </a:path>
            </a:pathLst>
          </a:custGeom>
          <a:blipFill>
            <a:blip r:embed="rId3"/>
            <a:stretch>
              <a:fillRect/>
            </a:stretch>
          </a:blipFill>
        </p:spPr>
        <p:txBody>
          <a:bodyPr/>
          <a:lstStyle/>
          <a:p>
            <a:endParaRPr lang="fr-FR"/>
          </a:p>
        </p:txBody>
      </p:sp>
      <p:sp>
        <p:nvSpPr>
          <p:cNvPr id="4" name="Freeform 4"/>
          <p:cNvSpPr/>
          <p:nvPr/>
        </p:nvSpPr>
        <p:spPr>
          <a:xfrm>
            <a:off x="10055936" y="2049764"/>
            <a:ext cx="6921483" cy="5008511"/>
          </a:xfrm>
          <a:custGeom>
            <a:avLst/>
            <a:gdLst/>
            <a:ahLst/>
            <a:cxnLst/>
            <a:rect l="l" t="t" r="r" b="b"/>
            <a:pathLst>
              <a:path w="6921483" h="5008511">
                <a:moveTo>
                  <a:pt x="0" y="0"/>
                </a:moveTo>
                <a:lnTo>
                  <a:pt x="6921483" y="0"/>
                </a:lnTo>
                <a:lnTo>
                  <a:pt x="6921483" y="5008510"/>
                </a:lnTo>
                <a:lnTo>
                  <a:pt x="0" y="5008510"/>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685998" y="876300"/>
            <a:ext cx="17602002" cy="999744"/>
          </a:xfrm>
          <a:prstGeom prst="rect">
            <a:avLst/>
          </a:prstGeom>
        </p:spPr>
        <p:txBody>
          <a:bodyPr lIns="0" tIns="0" rIns="0" bIns="0" rtlCol="0" anchor="t">
            <a:spAutoFit/>
          </a:bodyPr>
          <a:lstStyle/>
          <a:p>
            <a:pPr algn="l">
              <a:lnSpc>
                <a:spcPts val="6048"/>
              </a:lnSpc>
            </a:pPr>
            <a:r>
              <a:rPr lang="en-US" sz="5600" b="1" i="1">
                <a:solidFill>
                  <a:srgbClr val="CF1B1B"/>
                </a:solidFill>
                <a:latin typeface="Jaturat Bold Italics"/>
                <a:ea typeface="Jaturat Bold Italics"/>
                <a:cs typeface="Jaturat Bold Italics"/>
                <a:sym typeface="Jaturat Bold Italics"/>
              </a:rPr>
              <a:t>ANALYSE PAR POSTES ARSENAL (MILIEUX)</a:t>
            </a:r>
          </a:p>
        </p:txBody>
      </p:sp>
      <p:sp>
        <p:nvSpPr>
          <p:cNvPr id="6" name="TextBox 6"/>
          <p:cNvSpPr txBox="1"/>
          <p:nvPr/>
        </p:nvSpPr>
        <p:spPr>
          <a:xfrm>
            <a:off x="685998" y="7330441"/>
            <a:ext cx="16291421" cy="2956559"/>
          </a:xfrm>
          <a:prstGeom prst="rect">
            <a:avLst/>
          </a:prstGeom>
        </p:spPr>
        <p:txBody>
          <a:bodyPr lIns="0" tIns="0" rIns="0" bIns="0" rtlCol="0" anchor="t">
            <a:spAutoFit/>
          </a:bodyPr>
          <a:lstStyle/>
          <a:p>
            <a:pPr algn="just">
              <a:lnSpc>
                <a:spcPts val="2940"/>
              </a:lnSpc>
            </a:pPr>
            <a:r>
              <a:rPr lang="en-US" sz="2100" dirty="0">
                <a:solidFill>
                  <a:srgbClr val="FFFFFF"/>
                </a:solidFill>
                <a:latin typeface="Open Sans"/>
                <a:ea typeface="Open Sans"/>
                <a:cs typeface="Open Sans"/>
                <a:sym typeface="Open Sans"/>
              </a:rPr>
              <a:t>Les milieux </a:t>
            </a:r>
            <a:r>
              <a:rPr lang="en-US" sz="2100" dirty="0" err="1">
                <a:solidFill>
                  <a:srgbClr val="FFFFFF"/>
                </a:solidFill>
                <a:latin typeface="Open Sans"/>
                <a:ea typeface="Open Sans"/>
                <a:cs typeface="Open Sans"/>
                <a:sym typeface="Open Sans"/>
              </a:rPr>
              <a:t>d’Arsenal</a:t>
            </a:r>
            <a:r>
              <a:rPr lang="en-US" sz="2100" dirty="0">
                <a:solidFill>
                  <a:srgbClr val="FFFFFF"/>
                </a:solidFill>
                <a:latin typeface="Open Sans"/>
                <a:ea typeface="Open Sans"/>
                <a:cs typeface="Open Sans"/>
                <a:sym typeface="Open Sans"/>
              </a:rPr>
              <a:t> ont </a:t>
            </a:r>
            <a:r>
              <a:rPr lang="en-US" sz="2100" dirty="0" err="1">
                <a:solidFill>
                  <a:srgbClr val="FFFFFF"/>
                </a:solidFill>
                <a:latin typeface="Open Sans"/>
                <a:ea typeface="Open Sans"/>
                <a:cs typeface="Open Sans"/>
                <a:sym typeface="Open Sans"/>
              </a:rPr>
              <a:t>occupé</a:t>
            </a:r>
            <a:r>
              <a:rPr lang="en-US" sz="2100" dirty="0">
                <a:solidFill>
                  <a:srgbClr val="FFFFFF"/>
                </a:solidFill>
                <a:latin typeface="Open Sans"/>
                <a:ea typeface="Open Sans"/>
                <a:cs typeface="Open Sans"/>
                <a:sym typeface="Open Sans"/>
              </a:rPr>
              <a:t> un rôle </a:t>
            </a:r>
            <a:r>
              <a:rPr lang="en-US" sz="2100" dirty="0" err="1">
                <a:solidFill>
                  <a:srgbClr val="FFFFFF"/>
                </a:solidFill>
                <a:latin typeface="Open Sans"/>
                <a:ea typeface="Open Sans"/>
                <a:cs typeface="Open Sans"/>
                <a:sym typeface="Open Sans"/>
              </a:rPr>
              <a:t>clé</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durant</a:t>
            </a:r>
            <a:r>
              <a:rPr lang="en-US" sz="2100" dirty="0">
                <a:solidFill>
                  <a:srgbClr val="FFFFFF"/>
                </a:solidFill>
                <a:latin typeface="Open Sans"/>
                <a:ea typeface="Open Sans"/>
                <a:cs typeface="Open Sans"/>
                <a:sym typeface="Open Sans"/>
              </a:rPr>
              <a:t> ce match. </a:t>
            </a:r>
            <a:r>
              <a:rPr lang="en-US" sz="2100" dirty="0" err="1">
                <a:solidFill>
                  <a:srgbClr val="FFFFFF"/>
                </a:solidFill>
                <a:latin typeface="Open Sans"/>
                <a:ea typeface="Open Sans"/>
                <a:cs typeface="Open Sans"/>
                <a:sym typeface="Open Sans"/>
              </a:rPr>
              <a:t>Regroupés</a:t>
            </a:r>
            <a:r>
              <a:rPr lang="en-US" sz="2100" dirty="0">
                <a:solidFill>
                  <a:srgbClr val="FFFFFF"/>
                </a:solidFill>
                <a:latin typeface="Open Sans"/>
                <a:ea typeface="Open Sans"/>
                <a:cs typeface="Open Sans"/>
                <a:sym typeface="Open Sans"/>
              </a:rPr>
              <a:t> principalement dans l’axe, </a:t>
            </a:r>
            <a:r>
              <a:rPr lang="en-US" sz="2100" dirty="0" err="1">
                <a:solidFill>
                  <a:srgbClr val="FFFFFF"/>
                </a:solidFill>
                <a:latin typeface="Open Sans"/>
                <a:ea typeface="Open Sans"/>
                <a:cs typeface="Open Sans"/>
                <a:sym typeface="Open Sans"/>
              </a:rPr>
              <a:t>ils</a:t>
            </a:r>
            <a:r>
              <a:rPr lang="en-US" sz="2100" dirty="0">
                <a:solidFill>
                  <a:srgbClr val="FFFFFF"/>
                </a:solidFill>
                <a:latin typeface="Open Sans"/>
                <a:ea typeface="Open Sans"/>
                <a:cs typeface="Open Sans"/>
                <a:sym typeface="Open Sans"/>
              </a:rPr>
              <a:t> ont montré une influence </a:t>
            </a:r>
            <a:r>
              <a:rPr lang="en-US" sz="2100" dirty="0" err="1">
                <a:solidFill>
                  <a:srgbClr val="FFFFFF"/>
                </a:solidFill>
                <a:latin typeface="Open Sans"/>
                <a:ea typeface="Open Sans"/>
                <a:cs typeface="Open Sans"/>
                <a:sym typeface="Open Sans"/>
              </a:rPr>
              <a:t>importante</a:t>
            </a:r>
            <a:r>
              <a:rPr lang="en-US" sz="2100" dirty="0">
                <a:solidFill>
                  <a:srgbClr val="FFFFFF"/>
                </a:solidFill>
                <a:latin typeface="Open Sans"/>
                <a:ea typeface="Open Sans"/>
                <a:cs typeface="Open Sans"/>
                <a:sym typeface="Open Sans"/>
              </a:rPr>
              <a:t> sur la circulation du ballon et la construction du jeu. En première mi-temps, leur orientation </a:t>
            </a:r>
            <a:r>
              <a:rPr lang="en-US" sz="2100" dirty="0" err="1">
                <a:solidFill>
                  <a:srgbClr val="FFFFFF"/>
                </a:solidFill>
                <a:latin typeface="Open Sans"/>
                <a:ea typeface="Open Sans"/>
                <a:cs typeface="Open Sans"/>
                <a:sym typeface="Open Sans"/>
              </a:rPr>
              <a:t>tactique</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privilégiait</a:t>
            </a:r>
            <a:r>
              <a:rPr lang="en-US" sz="2100" dirty="0">
                <a:solidFill>
                  <a:srgbClr val="FFFFFF"/>
                </a:solidFill>
                <a:latin typeface="Open Sans"/>
                <a:ea typeface="Open Sans"/>
                <a:cs typeface="Open Sans"/>
                <a:sym typeface="Open Sans"/>
              </a:rPr>
              <a:t> les actions sur </a:t>
            </a:r>
            <a:r>
              <a:rPr lang="en-US" sz="2100" dirty="0" err="1">
                <a:solidFill>
                  <a:srgbClr val="FFFFFF"/>
                </a:solidFill>
                <a:latin typeface="Open Sans"/>
                <a:ea typeface="Open Sans"/>
                <a:cs typeface="Open Sans"/>
                <a:sym typeface="Open Sans"/>
              </a:rPr>
              <a:t>l’aile</a:t>
            </a:r>
            <a:r>
              <a:rPr lang="en-US" sz="2100" dirty="0">
                <a:solidFill>
                  <a:srgbClr val="FFFFFF"/>
                </a:solidFill>
                <a:latin typeface="Open Sans"/>
                <a:ea typeface="Open Sans"/>
                <a:cs typeface="Open Sans"/>
                <a:sym typeface="Open Sans"/>
              </a:rPr>
              <a:t> gauche, </a:t>
            </a:r>
            <a:r>
              <a:rPr lang="en-US" sz="2100" dirty="0" err="1">
                <a:solidFill>
                  <a:srgbClr val="FFFFFF"/>
                </a:solidFill>
                <a:latin typeface="Open Sans"/>
                <a:ea typeface="Open Sans"/>
                <a:cs typeface="Open Sans"/>
                <a:sym typeface="Open Sans"/>
              </a:rPr>
              <a:t>alors</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qu’en</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seconde</a:t>
            </a:r>
            <a:r>
              <a:rPr lang="en-US" sz="2100" dirty="0">
                <a:solidFill>
                  <a:srgbClr val="FFFFFF"/>
                </a:solidFill>
                <a:latin typeface="Open Sans"/>
                <a:ea typeface="Open Sans"/>
                <a:cs typeface="Open Sans"/>
                <a:sym typeface="Open Sans"/>
              </a:rPr>
              <a:t> mi-temps, </a:t>
            </a:r>
            <a:r>
              <a:rPr lang="en-US" sz="2100" dirty="0" err="1">
                <a:solidFill>
                  <a:srgbClr val="FFFFFF"/>
                </a:solidFill>
                <a:latin typeface="Open Sans"/>
                <a:ea typeface="Open Sans"/>
                <a:cs typeface="Open Sans"/>
                <a:sym typeface="Open Sans"/>
              </a:rPr>
              <a:t>ils</a:t>
            </a:r>
            <a:r>
              <a:rPr lang="en-US" sz="2100" dirty="0">
                <a:solidFill>
                  <a:srgbClr val="FFFFFF"/>
                </a:solidFill>
                <a:latin typeface="Open Sans"/>
                <a:ea typeface="Open Sans"/>
                <a:cs typeface="Open Sans"/>
                <a:sym typeface="Open Sans"/>
              </a:rPr>
              <a:t> se </a:t>
            </a:r>
            <a:r>
              <a:rPr lang="en-US" sz="2100" dirty="0" err="1">
                <a:solidFill>
                  <a:srgbClr val="FFFFFF"/>
                </a:solidFill>
                <a:latin typeface="Open Sans"/>
                <a:ea typeface="Open Sans"/>
                <a:cs typeface="Open Sans"/>
                <a:sym typeface="Open Sans"/>
              </a:rPr>
              <a:t>sont</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davantage</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tournés</a:t>
            </a:r>
            <a:r>
              <a:rPr lang="en-US" sz="2100" dirty="0">
                <a:solidFill>
                  <a:srgbClr val="FFFFFF"/>
                </a:solidFill>
                <a:latin typeface="Open Sans"/>
                <a:ea typeface="Open Sans"/>
                <a:cs typeface="Open Sans"/>
                <a:sym typeface="Open Sans"/>
              </a:rPr>
              <a:t> vers </a:t>
            </a:r>
            <a:r>
              <a:rPr lang="en-US" sz="2100" dirty="0" err="1">
                <a:solidFill>
                  <a:srgbClr val="FFFFFF"/>
                </a:solidFill>
                <a:latin typeface="Open Sans"/>
                <a:ea typeface="Open Sans"/>
                <a:cs typeface="Open Sans"/>
                <a:sym typeface="Open Sans"/>
              </a:rPr>
              <a:t>l’aile</a:t>
            </a:r>
            <a:r>
              <a:rPr lang="en-US" sz="2100" dirty="0">
                <a:solidFill>
                  <a:srgbClr val="FFFFFF"/>
                </a:solidFill>
                <a:latin typeface="Open Sans"/>
                <a:ea typeface="Open Sans"/>
                <a:cs typeface="Open Sans"/>
                <a:sym typeface="Open Sans"/>
              </a:rPr>
              <a:t> droite. Le </a:t>
            </a:r>
            <a:r>
              <a:rPr lang="en-US" sz="2100" dirty="0" err="1">
                <a:solidFill>
                  <a:srgbClr val="FFFFFF"/>
                </a:solidFill>
                <a:latin typeface="Open Sans"/>
                <a:ea typeface="Open Sans"/>
                <a:cs typeface="Open Sans"/>
                <a:sym typeface="Open Sans"/>
              </a:rPr>
              <a:t>nombre</a:t>
            </a:r>
            <a:r>
              <a:rPr lang="en-US" sz="2100" dirty="0">
                <a:solidFill>
                  <a:srgbClr val="FFFFFF"/>
                </a:solidFill>
                <a:latin typeface="Open Sans"/>
                <a:ea typeface="Open Sans"/>
                <a:cs typeface="Open Sans"/>
                <a:sym typeface="Open Sans"/>
              </a:rPr>
              <a:t> de passes a aussi </a:t>
            </a:r>
            <a:r>
              <a:rPr lang="en-US" sz="2100" dirty="0" err="1">
                <a:solidFill>
                  <a:srgbClr val="FFFFFF"/>
                </a:solidFill>
                <a:latin typeface="Open Sans"/>
                <a:ea typeface="Open Sans"/>
                <a:cs typeface="Open Sans"/>
                <a:sym typeface="Open Sans"/>
              </a:rPr>
              <a:t>baissé</a:t>
            </a:r>
            <a:r>
              <a:rPr lang="en-US" sz="2100" dirty="0">
                <a:solidFill>
                  <a:srgbClr val="FFFFFF"/>
                </a:solidFill>
                <a:latin typeface="Open Sans"/>
                <a:ea typeface="Open Sans"/>
                <a:cs typeface="Open Sans"/>
                <a:sym typeface="Open Sans"/>
              </a:rPr>
              <a:t>, et </a:t>
            </a:r>
            <a:r>
              <a:rPr lang="en-US" sz="2100" dirty="0" err="1">
                <a:solidFill>
                  <a:srgbClr val="FFFFFF"/>
                </a:solidFill>
                <a:latin typeface="Open Sans"/>
                <a:ea typeface="Open Sans"/>
                <a:cs typeface="Open Sans"/>
                <a:sym typeface="Open Sans"/>
              </a:rPr>
              <a:t>cela</a:t>
            </a:r>
            <a:r>
              <a:rPr lang="en-US" sz="2100" dirty="0">
                <a:solidFill>
                  <a:srgbClr val="FFFFFF"/>
                </a:solidFill>
                <a:latin typeface="Open Sans"/>
                <a:ea typeface="Open Sans"/>
                <a:cs typeface="Open Sans"/>
                <a:sym typeface="Open Sans"/>
              </a:rPr>
              <a:t> est </a:t>
            </a:r>
            <a:r>
              <a:rPr lang="en-US" sz="2100" dirty="0" err="1">
                <a:solidFill>
                  <a:srgbClr val="FFFFFF"/>
                </a:solidFill>
                <a:latin typeface="Open Sans"/>
                <a:ea typeface="Open Sans"/>
                <a:cs typeface="Open Sans"/>
                <a:sym typeface="Open Sans"/>
              </a:rPr>
              <a:t>sûrement</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dû</a:t>
            </a:r>
            <a:r>
              <a:rPr lang="en-US" sz="2100" dirty="0">
                <a:solidFill>
                  <a:srgbClr val="FFFFFF"/>
                </a:solidFill>
                <a:latin typeface="Open Sans"/>
                <a:ea typeface="Open Sans"/>
                <a:cs typeface="Open Sans"/>
                <a:sym typeface="Open Sans"/>
              </a:rPr>
              <a:t> au fait que Coquelin se </a:t>
            </a:r>
            <a:r>
              <a:rPr lang="en-US" sz="2100" dirty="0" err="1">
                <a:solidFill>
                  <a:srgbClr val="FFFFFF"/>
                </a:solidFill>
                <a:latin typeface="Open Sans"/>
                <a:ea typeface="Open Sans"/>
                <a:cs typeface="Open Sans"/>
                <a:sym typeface="Open Sans"/>
              </a:rPr>
              <a:t>soit</a:t>
            </a:r>
            <a:r>
              <a:rPr lang="en-US" sz="2100" dirty="0">
                <a:solidFill>
                  <a:srgbClr val="FFFFFF"/>
                </a:solidFill>
                <a:latin typeface="Open Sans"/>
                <a:ea typeface="Open Sans"/>
                <a:cs typeface="Open Sans"/>
                <a:sym typeface="Open Sans"/>
              </a:rPr>
              <a:t> fait </a:t>
            </a:r>
            <a:r>
              <a:rPr lang="en-US" sz="2100" dirty="0" err="1">
                <a:solidFill>
                  <a:srgbClr val="FFFFFF"/>
                </a:solidFill>
                <a:latin typeface="Open Sans"/>
                <a:ea typeface="Open Sans"/>
                <a:cs typeface="Open Sans"/>
                <a:sym typeface="Open Sans"/>
              </a:rPr>
              <a:t>expulser</a:t>
            </a:r>
            <a:r>
              <a:rPr lang="en-US" sz="2100" dirty="0">
                <a:solidFill>
                  <a:srgbClr val="FFFFFF"/>
                </a:solidFill>
                <a:latin typeface="Open Sans"/>
                <a:ea typeface="Open Sans"/>
                <a:cs typeface="Open Sans"/>
                <a:sym typeface="Open Sans"/>
              </a:rPr>
              <a:t> à la 55e minute. Les heatmaps </a:t>
            </a:r>
            <a:r>
              <a:rPr lang="en-US" sz="2100" dirty="0" err="1">
                <a:solidFill>
                  <a:srgbClr val="FFFFFF"/>
                </a:solidFill>
                <a:latin typeface="Open Sans"/>
                <a:ea typeface="Open Sans"/>
                <a:cs typeface="Open Sans"/>
                <a:sym typeface="Open Sans"/>
              </a:rPr>
              <a:t>révèlent</a:t>
            </a:r>
            <a:r>
              <a:rPr lang="en-US" sz="2100" dirty="0">
                <a:solidFill>
                  <a:srgbClr val="FFFFFF"/>
                </a:solidFill>
                <a:latin typeface="Open Sans"/>
                <a:ea typeface="Open Sans"/>
                <a:cs typeface="Open Sans"/>
                <a:sym typeface="Open Sans"/>
              </a:rPr>
              <a:t> une forte </a:t>
            </a:r>
            <a:r>
              <a:rPr lang="en-US" sz="2100" dirty="0" err="1">
                <a:solidFill>
                  <a:srgbClr val="FFFFFF"/>
                </a:solidFill>
                <a:latin typeface="Open Sans"/>
                <a:ea typeface="Open Sans"/>
                <a:cs typeface="Open Sans"/>
                <a:sym typeface="Open Sans"/>
              </a:rPr>
              <a:t>activité</a:t>
            </a:r>
            <a:r>
              <a:rPr lang="en-US" sz="2100" dirty="0">
                <a:solidFill>
                  <a:srgbClr val="FFFFFF"/>
                </a:solidFill>
                <a:latin typeface="Open Sans"/>
                <a:ea typeface="Open Sans"/>
                <a:cs typeface="Open Sans"/>
                <a:sym typeface="Open Sans"/>
              </a:rPr>
              <a:t> dans les zones </a:t>
            </a:r>
            <a:r>
              <a:rPr lang="en-US" sz="2100" dirty="0" err="1">
                <a:solidFill>
                  <a:srgbClr val="FFFFFF"/>
                </a:solidFill>
                <a:latin typeface="Open Sans"/>
                <a:ea typeface="Open Sans"/>
                <a:cs typeface="Open Sans"/>
                <a:sym typeface="Open Sans"/>
              </a:rPr>
              <a:t>centrales</a:t>
            </a:r>
            <a:r>
              <a:rPr lang="en-US" sz="2100" dirty="0">
                <a:solidFill>
                  <a:srgbClr val="FFFFFF"/>
                </a:solidFill>
                <a:latin typeface="Open Sans"/>
                <a:ea typeface="Open Sans"/>
                <a:cs typeface="Open Sans"/>
                <a:sym typeface="Open Sans"/>
              </a:rPr>
              <a:t> et </a:t>
            </a:r>
            <a:r>
              <a:rPr lang="en-US" sz="2100" dirty="0" err="1">
                <a:solidFill>
                  <a:srgbClr val="FFFFFF"/>
                </a:solidFill>
                <a:latin typeface="Open Sans"/>
                <a:ea typeface="Open Sans"/>
                <a:cs typeface="Open Sans"/>
                <a:sym typeface="Open Sans"/>
              </a:rPr>
              <a:t>légèrement</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excentrées</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suggérant</a:t>
            </a:r>
            <a:r>
              <a:rPr lang="en-US" sz="2100" dirty="0">
                <a:solidFill>
                  <a:srgbClr val="FFFFFF"/>
                </a:solidFill>
                <a:latin typeface="Open Sans"/>
                <a:ea typeface="Open Sans"/>
                <a:cs typeface="Open Sans"/>
                <a:sym typeface="Open Sans"/>
              </a:rPr>
              <a:t> une </a:t>
            </a:r>
            <a:r>
              <a:rPr lang="en-US" sz="2100" dirty="0" err="1">
                <a:solidFill>
                  <a:srgbClr val="FFFFFF"/>
                </a:solidFill>
                <a:latin typeface="Open Sans"/>
                <a:ea typeface="Open Sans"/>
                <a:cs typeface="Open Sans"/>
                <a:sym typeface="Open Sans"/>
              </a:rPr>
              <a:t>volonté</a:t>
            </a:r>
            <a:r>
              <a:rPr lang="en-US" sz="2100" dirty="0">
                <a:solidFill>
                  <a:srgbClr val="FFFFFF"/>
                </a:solidFill>
                <a:latin typeface="Open Sans"/>
                <a:ea typeface="Open Sans"/>
                <a:cs typeface="Open Sans"/>
                <a:sym typeface="Open Sans"/>
              </a:rPr>
              <a:t> de structurer le jeu tout en </a:t>
            </a:r>
            <a:r>
              <a:rPr lang="en-US" sz="2100" dirty="0" err="1">
                <a:solidFill>
                  <a:srgbClr val="FFFFFF"/>
                </a:solidFill>
                <a:latin typeface="Open Sans"/>
                <a:ea typeface="Open Sans"/>
                <a:cs typeface="Open Sans"/>
                <a:sym typeface="Open Sans"/>
              </a:rPr>
              <a:t>exploitant</a:t>
            </a:r>
            <a:r>
              <a:rPr lang="en-US" sz="2100" dirty="0">
                <a:solidFill>
                  <a:srgbClr val="FFFFFF"/>
                </a:solidFill>
                <a:latin typeface="Open Sans"/>
                <a:ea typeface="Open Sans"/>
                <a:cs typeface="Open Sans"/>
                <a:sym typeface="Open Sans"/>
              </a:rPr>
              <a:t> les espaces </a:t>
            </a:r>
            <a:r>
              <a:rPr lang="en-US" sz="2100" dirty="0" err="1">
                <a:solidFill>
                  <a:srgbClr val="FFFFFF"/>
                </a:solidFill>
                <a:latin typeface="Open Sans"/>
                <a:ea typeface="Open Sans"/>
                <a:cs typeface="Open Sans"/>
                <a:sym typeface="Open Sans"/>
              </a:rPr>
              <a:t>offerts</a:t>
            </a:r>
            <a:r>
              <a:rPr lang="en-US" sz="2100" dirty="0">
                <a:solidFill>
                  <a:srgbClr val="FFFFFF"/>
                </a:solidFill>
                <a:latin typeface="Open Sans"/>
                <a:ea typeface="Open Sans"/>
                <a:cs typeface="Open Sans"/>
                <a:sym typeface="Open Sans"/>
              </a:rPr>
              <a:t> par les latéraux. De plus, leur volume de jeu </a:t>
            </a:r>
            <a:r>
              <a:rPr lang="en-US" sz="2100" dirty="0" err="1">
                <a:solidFill>
                  <a:srgbClr val="FFFFFF"/>
                </a:solidFill>
                <a:latin typeface="Open Sans"/>
                <a:ea typeface="Open Sans"/>
                <a:cs typeface="Open Sans"/>
                <a:sym typeface="Open Sans"/>
              </a:rPr>
              <a:t>était</a:t>
            </a:r>
            <a:r>
              <a:rPr lang="en-US" sz="2100" dirty="0">
                <a:solidFill>
                  <a:srgbClr val="FFFFFF"/>
                </a:solidFill>
                <a:latin typeface="Open Sans"/>
                <a:ea typeface="Open Sans"/>
                <a:cs typeface="Open Sans"/>
                <a:sym typeface="Open Sans"/>
              </a:rPr>
              <a:t> plus important en première mi-temps, avec </a:t>
            </a:r>
            <a:r>
              <a:rPr lang="en-US" sz="2100" dirty="0" err="1">
                <a:solidFill>
                  <a:srgbClr val="FFFFFF"/>
                </a:solidFill>
                <a:latin typeface="Open Sans"/>
                <a:ea typeface="Open Sans"/>
                <a:cs typeface="Open Sans"/>
                <a:sym typeface="Open Sans"/>
              </a:rPr>
              <a:t>davantage</a:t>
            </a:r>
            <a:r>
              <a:rPr lang="en-US" sz="2100" dirty="0">
                <a:solidFill>
                  <a:srgbClr val="FFFFFF"/>
                </a:solidFill>
                <a:latin typeface="Open Sans"/>
                <a:ea typeface="Open Sans"/>
                <a:cs typeface="Open Sans"/>
                <a:sym typeface="Open Sans"/>
              </a:rPr>
              <a:t> de touches de </a:t>
            </a:r>
            <a:r>
              <a:rPr lang="en-US" sz="2100" dirty="0" err="1">
                <a:solidFill>
                  <a:srgbClr val="FFFFFF"/>
                </a:solidFill>
                <a:latin typeface="Open Sans"/>
                <a:ea typeface="Open Sans"/>
                <a:cs typeface="Open Sans"/>
                <a:sym typeface="Open Sans"/>
              </a:rPr>
              <a:t>balle</a:t>
            </a:r>
            <a:r>
              <a:rPr lang="en-US" sz="2100" dirty="0">
                <a:solidFill>
                  <a:srgbClr val="FFFFFF"/>
                </a:solidFill>
                <a:latin typeface="Open Sans"/>
                <a:ea typeface="Open Sans"/>
                <a:cs typeface="Open Sans"/>
                <a:sym typeface="Open Sans"/>
              </a:rPr>
              <a:t> et de </a:t>
            </a:r>
            <a:r>
              <a:rPr lang="en-US" sz="2100" dirty="0" err="1">
                <a:solidFill>
                  <a:srgbClr val="FFFFFF"/>
                </a:solidFill>
                <a:latin typeface="Open Sans"/>
                <a:ea typeface="Open Sans"/>
                <a:cs typeface="Open Sans"/>
                <a:sym typeface="Open Sans"/>
              </a:rPr>
              <a:t>responsabilités</a:t>
            </a:r>
            <a:r>
              <a:rPr lang="en-US" sz="2100" dirty="0">
                <a:solidFill>
                  <a:srgbClr val="FFFFFF"/>
                </a:solidFill>
                <a:latin typeface="Open Sans"/>
                <a:ea typeface="Open Sans"/>
                <a:cs typeface="Open Sans"/>
                <a:sym typeface="Open Sans"/>
              </a:rPr>
              <a:t> dans la progression. Leur </a:t>
            </a:r>
            <a:r>
              <a:rPr lang="en-US" sz="2100" dirty="0" err="1">
                <a:solidFill>
                  <a:srgbClr val="FFFFFF"/>
                </a:solidFill>
                <a:latin typeface="Open Sans"/>
                <a:ea typeface="Open Sans"/>
                <a:cs typeface="Open Sans"/>
                <a:sym typeface="Open Sans"/>
              </a:rPr>
              <a:t>positionnement</a:t>
            </a:r>
            <a:r>
              <a:rPr lang="en-US" sz="2100" dirty="0">
                <a:solidFill>
                  <a:srgbClr val="FFFFFF"/>
                </a:solidFill>
                <a:latin typeface="Open Sans"/>
                <a:ea typeface="Open Sans"/>
                <a:cs typeface="Open Sans"/>
                <a:sym typeface="Open Sans"/>
              </a:rPr>
              <a:t> montre une </a:t>
            </a:r>
            <a:r>
              <a:rPr lang="en-US" sz="2100" dirty="0" err="1">
                <a:solidFill>
                  <a:srgbClr val="FFFFFF"/>
                </a:solidFill>
                <a:latin typeface="Open Sans"/>
                <a:ea typeface="Open Sans"/>
                <a:cs typeface="Open Sans"/>
                <a:sym typeface="Open Sans"/>
              </a:rPr>
              <a:t>flexibilité</a:t>
            </a:r>
            <a:r>
              <a:rPr lang="en-US" sz="2100" dirty="0">
                <a:solidFill>
                  <a:srgbClr val="FFFFFF"/>
                </a:solidFill>
                <a:latin typeface="Open Sans"/>
                <a:ea typeface="Open Sans"/>
                <a:cs typeface="Open Sans"/>
                <a:sym typeface="Open Sans"/>
              </a:rPr>
              <a:t> notable, </a:t>
            </a:r>
            <a:r>
              <a:rPr lang="en-US" sz="2100" dirty="0" err="1">
                <a:solidFill>
                  <a:srgbClr val="FFFFFF"/>
                </a:solidFill>
                <a:latin typeface="Open Sans"/>
                <a:ea typeface="Open Sans"/>
                <a:cs typeface="Open Sans"/>
                <a:sym typeface="Open Sans"/>
              </a:rPr>
              <a:t>soutenant</a:t>
            </a:r>
            <a:r>
              <a:rPr lang="en-US" sz="2100" dirty="0">
                <a:solidFill>
                  <a:srgbClr val="FFFFFF"/>
                </a:solidFill>
                <a:latin typeface="Open Sans"/>
                <a:ea typeface="Open Sans"/>
                <a:cs typeface="Open Sans"/>
                <a:sym typeface="Open Sans"/>
              </a:rPr>
              <a:t> à la </a:t>
            </a:r>
            <a:r>
              <a:rPr lang="en-US" sz="2100" dirty="0" err="1">
                <a:solidFill>
                  <a:srgbClr val="FFFFFF"/>
                </a:solidFill>
                <a:latin typeface="Open Sans"/>
                <a:ea typeface="Open Sans"/>
                <a:cs typeface="Open Sans"/>
                <a:sym typeface="Open Sans"/>
              </a:rPr>
              <a:t>fois</a:t>
            </a:r>
            <a:r>
              <a:rPr lang="en-US" sz="2100" dirty="0">
                <a:solidFill>
                  <a:srgbClr val="FFFFFF"/>
                </a:solidFill>
                <a:latin typeface="Open Sans"/>
                <a:ea typeface="Open Sans"/>
                <a:cs typeface="Open Sans"/>
                <a:sym typeface="Open Sans"/>
              </a:rPr>
              <a:t> les actions offensives et la couverture </a:t>
            </a:r>
            <a:r>
              <a:rPr lang="en-US" sz="2100" dirty="0" err="1">
                <a:solidFill>
                  <a:srgbClr val="FFFFFF"/>
                </a:solidFill>
                <a:latin typeface="Open Sans"/>
                <a:ea typeface="Open Sans"/>
                <a:cs typeface="Open Sans"/>
                <a:sym typeface="Open Sans"/>
              </a:rPr>
              <a:t>défensive</a:t>
            </a:r>
            <a:r>
              <a:rPr lang="en-US" sz="2100" dirty="0">
                <a:solidFill>
                  <a:srgbClr val="FFFFFF"/>
                </a:solidFill>
                <a:latin typeface="Open Sans"/>
                <a:ea typeface="Open Sans"/>
                <a:cs typeface="Open Sans"/>
                <a:sym typeface="Open Sans"/>
              </a:rPr>
              <a:t>.</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31</a:t>
            </a:r>
          </a:p>
        </p:txBody>
      </p:sp>
      <p:sp>
        <p:nvSpPr>
          <p:cNvPr id="8" name="TextBox 8"/>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48628" y="1878598"/>
            <a:ext cx="5454384" cy="2343852"/>
          </a:xfrm>
          <a:custGeom>
            <a:avLst/>
            <a:gdLst/>
            <a:ahLst/>
            <a:cxnLst/>
            <a:rect l="l" t="t" r="r" b="b"/>
            <a:pathLst>
              <a:path w="5454384" h="2343852">
                <a:moveTo>
                  <a:pt x="0" y="0"/>
                </a:moveTo>
                <a:lnTo>
                  <a:pt x="5454384" y="0"/>
                </a:lnTo>
                <a:lnTo>
                  <a:pt x="5454384" y="2343852"/>
                </a:lnTo>
                <a:lnTo>
                  <a:pt x="0" y="2343852"/>
                </a:lnTo>
                <a:lnTo>
                  <a:pt x="0" y="0"/>
                </a:lnTo>
                <a:close/>
              </a:path>
            </a:pathLst>
          </a:custGeom>
          <a:blipFill>
            <a:blip r:embed="rId3"/>
            <a:stretch>
              <a:fillRect/>
            </a:stretch>
          </a:blipFill>
        </p:spPr>
        <p:txBody>
          <a:bodyPr/>
          <a:lstStyle/>
          <a:p>
            <a:endParaRPr lang="fr-FR"/>
          </a:p>
        </p:txBody>
      </p:sp>
      <p:sp>
        <p:nvSpPr>
          <p:cNvPr id="4" name="Freeform 4"/>
          <p:cNvSpPr/>
          <p:nvPr/>
        </p:nvSpPr>
        <p:spPr>
          <a:xfrm>
            <a:off x="148628" y="4393900"/>
            <a:ext cx="6340187" cy="2127797"/>
          </a:xfrm>
          <a:custGeom>
            <a:avLst/>
            <a:gdLst/>
            <a:ahLst/>
            <a:cxnLst/>
            <a:rect l="l" t="t" r="r" b="b"/>
            <a:pathLst>
              <a:path w="6340187" h="2127797">
                <a:moveTo>
                  <a:pt x="0" y="0"/>
                </a:moveTo>
                <a:lnTo>
                  <a:pt x="6340188" y="0"/>
                </a:lnTo>
                <a:lnTo>
                  <a:pt x="6340188" y="2127797"/>
                </a:lnTo>
                <a:lnTo>
                  <a:pt x="0" y="2127797"/>
                </a:lnTo>
                <a:lnTo>
                  <a:pt x="0" y="0"/>
                </a:lnTo>
                <a:close/>
              </a:path>
            </a:pathLst>
          </a:custGeom>
          <a:blipFill>
            <a:blip r:embed="rId4"/>
            <a:stretch>
              <a:fillRect/>
            </a:stretch>
          </a:blipFill>
        </p:spPr>
        <p:txBody>
          <a:bodyPr/>
          <a:lstStyle/>
          <a:p>
            <a:endParaRPr lang="fr-FR"/>
          </a:p>
        </p:txBody>
      </p:sp>
      <p:sp>
        <p:nvSpPr>
          <p:cNvPr id="5" name="Freeform 5"/>
          <p:cNvSpPr/>
          <p:nvPr/>
        </p:nvSpPr>
        <p:spPr>
          <a:xfrm>
            <a:off x="148628" y="6864592"/>
            <a:ext cx="6053281" cy="2544521"/>
          </a:xfrm>
          <a:custGeom>
            <a:avLst/>
            <a:gdLst/>
            <a:ahLst/>
            <a:cxnLst/>
            <a:rect l="l" t="t" r="r" b="b"/>
            <a:pathLst>
              <a:path w="6053281" h="2544521">
                <a:moveTo>
                  <a:pt x="0" y="0"/>
                </a:moveTo>
                <a:lnTo>
                  <a:pt x="6053282" y="0"/>
                </a:lnTo>
                <a:lnTo>
                  <a:pt x="6053282" y="2544520"/>
                </a:lnTo>
                <a:lnTo>
                  <a:pt x="0" y="2544520"/>
                </a:lnTo>
                <a:lnTo>
                  <a:pt x="0" y="0"/>
                </a:lnTo>
                <a:close/>
              </a:path>
            </a:pathLst>
          </a:custGeom>
          <a:blipFill>
            <a:blip r:embed="rId5"/>
            <a:stretch>
              <a:fillRect/>
            </a:stretch>
          </a:blipFill>
        </p:spPr>
        <p:txBody>
          <a:bodyPr/>
          <a:lstStyle/>
          <a:p>
            <a:endParaRPr lang="fr-FR"/>
          </a:p>
        </p:txBody>
      </p:sp>
      <p:sp>
        <p:nvSpPr>
          <p:cNvPr id="6" name="Freeform 6"/>
          <p:cNvSpPr/>
          <p:nvPr/>
        </p:nvSpPr>
        <p:spPr>
          <a:xfrm>
            <a:off x="9598746" y="1978276"/>
            <a:ext cx="6315518" cy="3165224"/>
          </a:xfrm>
          <a:custGeom>
            <a:avLst/>
            <a:gdLst/>
            <a:ahLst/>
            <a:cxnLst/>
            <a:rect l="l" t="t" r="r" b="b"/>
            <a:pathLst>
              <a:path w="6315518" h="3165224">
                <a:moveTo>
                  <a:pt x="0" y="0"/>
                </a:moveTo>
                <a:lnTo>
                  <a:pt x="6315518" y="0"/>
                </a:lnTo>
                <a:lnTo>
                  <a:pt x="6315518" y="3165224"/>
                </a:lnTo>
                <a:lnTo>
                  <a:pt x="0" y="3165224"/>
                </a:lnTo>
                <a:lnTo>
                  <a:pt x="0" y="0"/>
                </a:lnTo>
                <a:close/>
              </a:path>
            </a:pathLst>
          </a:custGeom>
          <a:blipFill>
            <a:blip r:embed="rId6"/>
            <a:stretch>
              <a:fillRect/>
            </a:stretch>
          </a:blipFill>
        </p:spPr>
        <p:txBody>
          <a:bodyPr/>
          <a:lstStyle/>
          <a:p>
            <a:endParaRPr lang="fr-FR"/>
          </a:p>
        </p:txBody>
      </p:sp>
      <p:sp>
        <p:nvSpPr>
          <p:cNvPr id="7" name="Freeform 7"/>
          <p:cNvSpPr/>
          <p:nvPr/>
        </p:nvSpPr>
        <p:spPr>
          <a:xfrm>
            <a:off x="9598746" y="5696938"/>
            <a:ext cx="7445363" cy="2335308"/>
          </a:xfrm>
          <a:custGeom>
            <a:avLst/>
            <a:gdLst/>
            <a:ahLst/>
            <a:cxnLst/>
            <a:rect l="l" t="t" r="r" b="b"/>
            <a:pathLst>
              <a:path w="7445363" h="2335308">
                <a:moveTo>
                  <a:pt x="0" y="0"/>
                </a:moveTo>
                <a:lnTo>
                  <a:pt x="7445363" y="0"/>
                </a:lnTo>
                <a:lnTo>
                  <a:pt x="7445363" y="2335307"/>
                </a:lnTo>
                <a:lnTo>
                  <a:pt x="0" y="2335307"/>
                </a:lnTo>
                <a:lnTo>
                  <a:pt x="0" y="0"/>
                </a:lnTo>
                <a:close/>
              </a:path>
            </a:pathLst>
          </a:custGeom>
          <a:blipFill>
            <a:blip r:embed="rId7"/>
            <a:stretch>
              <a:fillRect/>
            </a:stretch>
          </a:blipFill>
        </p:spPr>
        <p:txBody>
          <a:bodyPr/>
          <a:lstStyle/>
          <a:p>
            <a:endParaRPr lang="fr-FR"/>
          </a:p>
        </p:txBody>
      </p:sp>
      <p:sp>
        <p:nvSpPr>
          <p:cNvPr id="8" name="TextBox 8"/>
          <p:cNvSpPr txBox="1"/>
          <p:nvPr/>
        </p:nvSpPr>
        <p:spPr>
          <a:xfrm>
            <a:off x="1400384" y="707404"/>
            <a:ext cx="17602002" cy="999744"/>
          </a:xfrm>
          <a:prstGeom prst="rect">
            <a:avLst/>
          </a:prstGeom>
        </p:spPr>
        <p:txBody>
          <a:bodyPr lIns="0" tIns="0" rIns="0" bIns="0" rtlCol="0" anchor="t">
            <a:spAutoFit/>
          </a:bodyPr>
          <a:lstStyle/>
          <a:p>
            <a:pPr algn="l">
              <a:lnSpc>
                <a:spcPts val="6048"/>
              </a:lnSpc>
            </a:pPr>
            <a:r>
              <a:rPr lang="en-US" sz="5600" b="1" i="1">
                <a:solidFill>
                  <a:srgbClr val="CF1B1B"/>
                </a:solidFill>
                <a:latin typeface="Jaturat Bold Italics"/>
                <a:ea typeface="Jaturat Bold Italics"/>
                <a:cs typeface="Jaturat Bold Italics"/>
                <a:sym typeface="Jaturat Bold Italics"/>
              </a:rPr>
              <a:t>ANALYSE PAR POSTES ARSENAL (MILIEUX)</a:t>
            </a:r>
          </a:p>
        </p:txBody>
      </p:sp>
      <p:sp>
        <p:nvSpPr>
          <p:cNvPr id="9" name="TextBox 9"/>
          <p:cNvSpPr txBox="1"/>
          <p:nvPr/>
        </p:nvSpPr>
        <p:spPr>
          <a:xfrm>
            <a:off x="7424113" y="8662353"/>
            <a:ext cx="6184961" cy="1563633"/>
          </a:xfrm>
          <a:prstGeom prst="rect">
            <a:avLst/>
          </a:prstGeom>
        </p:spPr>
        <p:txBody>
          <a:bodyPr lIns="0" tIns="0" rIns="0" bIns="0" rtlCol="0" anchor="t">
            <a:spAutoFit/>
          </a:bodyPr>
          <a:lstStyle/>
          <a:p>
            <a:pPr algn="just">
              <a:lnSpc>
                <a:spcPts val="3080"/>
              </a:lnSpc>
            </a:pPr>
            <a:r>
              <a:rPr lang="en-US" sz="2200" dirty="0">
                <a:solidFill>
                  <a:srgbClr val="FFFFFF"/>
                </a:solidFill>
                <a:latin typeface="Open Sans"/>
                <a:ea typeface="Open Sans"/>
                <a:cs typeface="Open Sans"/>
                <a:sym typeface="Open Sans"/>
              </a:rPr>
              <a:t>Les </a:t>
            </a:r>
            <a:r>
              <a:rPr lang="en-US" sz="2200" dirty="0" err="1">
                <a:solidFill>
                  <a:srgbClr val="FFFFFF"/>
                </a:solidFill>
                <a:latin typeface="Open Sans"/>
                <a:ea typeface="Open Sans"/>
                <a:cs typeface="Open Sans"/>
                <a:sym typeface="Open Sans"/>
              </a:rPr>
              <a:t>destinataires</a:t>
            </a:r>
            <a:r>
              <a:rPr lang="en-US" sz="2200" dirty="0">
                <a:solidFill>
                  <a:srgbClr val="FFFFFF"/>
                </a:solidFill>
                <a:latin typeface="Open Sans"/>
                <a:ea typeface="Open Sans"/>
                <a:cs typeface="Open Sans"/>
                <a:sym typeface="Open Sans"/>
              </a:rPr>
              <a:t> des passes </a:t>
            </a:r>
            <a:r>
              <a:rPr lang="en-US" sz="2200" dirty="0" err="1">
                <a:solidFill>
                  <a:srgbClr val="FFFFFF"/>
                </a:solidFill>
                <a:latin typeface="Open Sans"/>
                <a:ea typeface="Open Sans"/>
                <a:cs typeface="Open Sans"/>
                <a:sym typeface="Open Sans"/>
              </a:rPr>
              <a:t>confirment</a:t>
            </a:r>
            <a:r>
              <a:rPr lang="en-US" sz="2200" dirty="0">
                <a:solidFill>
                  <a:srgbClr val="FFFFFF"/>
                </a:solidFill>
                <a:latin typeface="Open Sans"/>
                <a:ea typeface="Open Sans"/>
                <a:cs typeface="Open Sans"/>
                <a:sym typeface="Open Sans"/>
              </a:rPr>
              <a:t> la </a:t>
            </a:r>
            <a:r>
              <a:rPr lang="en-US" sz="2200" dirty="0" err="1">
                <a:solidFill>
                  <a:srgbClr val="FFFFFF"/>
                </a:solidFill>
                <a:latin typeface="Open Sans"/>
                <a:ea typeface="Open Sans"/>
                <a:cs typeface="Open Sans"/>
                <a:sym typeface="Open Sans"/>
              </a:rPr>
              <a:t>volonté</a:t>
            </a:r>
            <a:r>
              <a:rPr lang="en-US" sz="2200" dirty="0">
                <a:solidFill>
                  <a:srgbClr val="FFFFFF"/>
                </a:solidFill>
                <a:latin typeface="Open Sans"/>
                <a:ea typeface="Open Sans"/>
                <a:cs typeface="Open Sans"/>
                <a:sym typeface="Open Sans"/>
              </a:rPr>
              <a:t> des milieux a jouer avec les joueurs </a:t>
            </a:r>
            <a:r>
              <a:rPr lang="en-US" sz="2200" dirty="0" err="1">
                <a:solidFill>
                  <a:srgbClr val="FFFFFF"/>
                </a:solidFill>
                <a:latin typeface="Open Sans"/>
                <a:ea typeface="Open Sans"/>
                <a:cs typeface="Open Sans"/>
                <a:sym typeface="Open Sans"/>
              </a:rPr>
              <a:t>d’ailes</a:t>
            </a:r>
            <a:r>
              <a:rPr lang="en-US" sz="2200" dirty="0">
                <a:solidFill>
                  <a:srgbClr val="FFFFFF"/>
                </a:solidFill>
                <a:latin typeface="Open Sans"/>
                <a:ea typeface="Open Sans"/>
                <a:cs typeface="Open Sans"/>
                <a:sym typeface="Open Sans"/>
              </a:rPr>
              <a:t> et </a:t>
            </a:r>
            <a:r>
              <a:rPr lang="en-US" sz="2200" dirty="0" err="1">
                <a:solidFill>
                  <a:srgbClr val="FFFFFF"/>
                </a:solidFill>
                <a:latin typeface="Open Sans"/>
                <a:ea typeface="Open Sans"/>
                <a:cs typeface="Open Sans"/>
                <a:sym typeface="Open Sans"/>
              </a:rPr>
              <a:t>inversement</a:t>
            </a:r>
            <a:r>
              <a:rPr lang="en-US" sz="2200" dirty="0">
                <a:solidFill>
                  <a:srgbClr val="FFFFFF"/>
                </a:solidFill>
                <a:latin typeface="Open Sans"/>
                <a:ea typeface="Open Sans"/>
                <a:cs typeface="Open Sans"/>
                <a:sym typeface="Open Sans"/>
              </a:rPr>
              <a:t>. on </a:t>
            </a:r>
            <a:r>
              <a:rPr lang="en-US" sz="2200" dirty="0" err="1">
                <a:solidFill>
                  <a:srgbClr val="FFFFFF"/>
                </a:solidFill>
                <a:latin typeface="Open Sans"/>
                <a:ea typeface="Open Sans"/>
                <a:cs typeface="Open Sans"/>
                <a:sym typeface="Open Sans"/>
              </a:rPr>
              <a:t>joue</a:t>
            </a:r>
            <a:r>
              <a:rPr lang="en-US" sz="2200" dirty="0">
                <a:solidFill>
                  <a:srgbClr val="FFFFFF"/>
                </a:solidFill>
                <a:latin typeface="Open Sans"/>
                <a:ea typeface="Open Sans"/>
                <a:cs typeface="Open Sans"/>
                <a:sym typeface="Open Sans"/>
              </a:rPr>
              <a:t> </a:t>
            </a:r>
            <a:r>
              <a:rPr lang="en-US" sz="2200" dirty="0" err="1">
                <a:solidFill>
                  <a:srgbClr val="FFFFFF"/>
                </a:solidFill>
                <a:latin typeface="Open Sans"/>
                <a:ea typeface="Open Sans"/>
                <a:cs typeface="Open Sans"/>
                <a:sym typeface="Open Sans"/>
              </a:rPr>
              <a:t>rarement</a:t>
            </a:r>
            <a:r>
              <a:rPr lang="en-US" sz="2200" dirty="0">
                <a:solidFill>
                  <a:srgbClr val="FFFFFF"/>
                </a:solidFill>
                <a:latin typeface="Open Sans"/>
                <a:ea typeface="Open Sans"/>
                <a:cs typeface="Open Sans"/>
                <a:sym typeface="Open Sans"/>
              </a:rPr>
              <a:t> vers </a:t>
            </a:r>
            <a:r>
              <a:rPr lang="en-US" sz="2200" dirty="0" err="1">
                <a:solidFill>
                  <a:srgbClr val="FFFFFF"/>
                </a:solidFill>
                <a:latin typeface="Open Sans"/>
                <a:ea typeface="Open Sans"/>
                <a:cs typeface="Open Sans"/>
                <a:sym typeface="Open Sans"/>
              </a:rPr>
              <a:t>l’arrière</a:t>
            </a:r>
            <a:endParaRPr lang="en-US" sz="2200" dirty="0">
              <a:solidFill>
                <a:srgbClr val="FFFFFF"/>
              </a:solidFill>
              <a:latin typeface="Open Sans"/>
              <a:ea typeface="Open Sans"/>
              <a:cs typeface="Open Sans"/>
              <a:sym typeface="Open Sans"/>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32</a:t>
            </a:r>
          </a:p>
        </p:txBody>
      </p:sp>
      <p:sp>
        <p:nvSpPr>
          <p:cNvPr id="11" name="TextBox 11"/>
          <p:cNvSpPr txBox="1"/>
          <p:nvPr/>
        </p:nvSpPr>
        <p:spPr>
          <a:xfrm>
            <a:off x="1400384" y="32298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0" y="6363284"/>
            <a:ext cx="5469838" cy="3923716"/>
          </a:xfrm>
          <a:custGeom>
            <a:avLst/>
            <a:gdLst/>
            <a:ahLst/>
            <a:cxnLst/>
            <a:rect l="l" t="t" r="r" b="b"/>
            <a:pathLst>
              <a:path w="5469838" h="3923716">
                <a:moveTo>
                  <a:pt x="0" y="0"/>
                </a:moveTo>
                <a:lnTo>
                  <a:pt x="5469838" y="0"/>
                </a:lnTo>
                <a:lnTo>
                  <a:pt x="5469838" y="3923716"/>
                </a:lnTo>
                <a:lnTo>
                  <a:pt x="0" y="3923716"/>
                </a:lnTo>
                <a:lnTo>
                  <a:pt x="0" y="0"/>
                </a:lnTo>
                <a:close/>
              </a:path>
            </a:pathLst>
          </a:custGeom>
          <a:blipFill>
            <a:blip r:embed="rId3"/>
            <a:stretch>
              <a:fillRect/>
            </a:stretch>
          </a:blipFill>
        </p:spPr>
        <p:txBody>
          <a:bodyPr/>
          <a:lstStyle/>
          <a:p>
            <a:endParaRPr lang="fr-FR"/>
          </a:p>
        </p:txBody>
      </p:sp>
      <p:sp>
        <p:nvSpPr>
          <p:cNvPr id="4" name="Freeform 4"/>
          <p:cNvSpPr/>
          <p:nvPr/>
        </p:nvSpPr>
        <p:spPr>
          <a:xfrm>
            <a:off x="12574642" y="5962590"/>
            <a:ext cx="5555084" cy="3927837"/>
          </a:xfrm>
          <a:custGeom>
            <a:avLst/>
            <a:gdLst/>
            <a:ahLst/>
            <a:cxnLst/>
            <a:rect l="l" t="t" r="r" b="b"/>
            <a:pathLst>
              <a:path w="5555084" h="3927837">
                <a:moveTo>
                  <a:pt x="0" y="0"/>
                </a:moveTo>
                <a:lnTo>
                  <a:pt x="5555084" y="0"/>
                </a:lnTo>
                <a:lnTo>
                  <a:pt x="5555084" y="3927837"/>
                </a:lnTo>
                <a:lnTo>
                  <a:pt x="0" y="3927837"/>
                </a:lnTo>
                <a:lnTo>
                  <a:pt x="0" y="0"/>
                </a:lnTo>
                <a:close/>
              </a:path>
            </a:pathLst>
          </a:custGeom>
          <a:blipFill>
            <a:blip r:embed="rId4"/>
            <a:stretch>
              <a:fillRect/>
            </a:stretch>
          </a:blipFill>
        </p:spPr>
        <p:txBody>
          <a:bodyPr/>
          <a:lstStyle/>
          <a:p>
            <a:endParaRPr lang="fr-FR"/>
          </a:p>
        </p:txBody>
      </p:sp>
      <p:sp>
        <p:nvSpPr>
          <p:cNvPr id="5" name="Freeform 5"/>
          <p:cNvSpPr/>
          <p:nvPr/>
        </p:nvSpPr>
        <p:spPr>
          <a:xfrm>
            <a:off x="12770421" y="2155000"/>
            <a:ext cx="5359305" cy="3652826"/>
          </a:xfrm>
          <a:custGeom>
            <a:avLst/>
            <a:gdLst/>
            <a:ahLst/>
            <a:cxnLst/>
            <a:rect l="l" t="t" r="r" b="b"/>
            <a:pathLst>
              <a:path w="5359305" h="3652826">
                <a:moveTo>
                  <a:pt x="0" y="0"/>
                </a:moveTo>
                <a:lnTo>
                  <a:pt x="5359305" y="0"/>
                </a:lnTo>
                <a:lnTo>
                  <a:pt x="5359305" y="3652826"/>
                </a:lnTo>
                <a:lnTo>
                  <a:pt x="0" y="3652826"/>
                </a:lnTo>
                <a:lnTo>
                  <a:pt x="0" y="0"/>
                </a:lnTo>
                <a:close/>
              </a:path>
            </a:pathLst>
          </a:custGeom>
          <a:blipFill>
            <a:blip r:embed="rId5"/>
            <a:stretch>
              <a:fillRect/>
            </a:stretch>
          </a:blipFill>
        </p:spPr>
        <p:txBody>
          <a:bodyPr/>
          <a:lstStyle/>
          <a:p>
            <a:endParaRPr lang="fr-FR"/>
          </a:p>
        </p:txBody>
      </p:sp>
      <p:sp>
        <p:nvSpPr>
          <p:cNvPr id="6" name="Freeform 6"/>
          <p:cNvSpPr/>
          <p:nvPr/>
        </p:nvSpPr>
        <p:spPr>
          <a:xfrm>
            <a:off x="0" y="2155000"/>
            <a:ext cx="6566950" cy="2346913"/>
          </a:xfrm>
          <a:custGeom>
            <a:avLst/>
            <a:gdLst/>
            <a:ahLst/>
            <a:cxnLst/>
            <a:rect l="l" t="t" r="r" b="b"/>
            <a:pathLst>
              <a:path w="6566950" h="2346913">
                <a:moveTo>
                  <a:pt x="0" y="0"/>
                </a:moveTo>
                <a:lnTo>
                  <a:pt x="6566950" y="0"/>
                </a:lnTo>
                <a:lnTo>
                  <a:pt x="6566950" y="2346913"/>
                </a:lnTo>
                <a:lnTo>
                  <a:pt x="0" y="2346913"/>
                </a:lnTo>
                <a:lnTo>
                  <a:pt x="0" y="0"/>
                </a:lnTo>
                <a:close/>
              </a:path>
            </a:pathLst>
          </a:custGeom>
          <a:blipFill>
            <a:blip r:embed="rId6"/>
            <a:stretch>
              <a:fillRect/>
            </a:stretch>
          </a:blipFill>
        </p:spPr>
        <p:txBody>
          <a:bodyPr/>
          <a:lstStyle/>
          <a:p>
            <a:endParaRPr lang="fr-FR"/>
          </a:p>
        </p:txBody>
      </p:sp>
      <p:sp>
        <p:nvSpPr>
          <p:cNvPr id="7" name="TextBox 7"/>
          <p:cNvSpPr txBox="1"/>
          <p:nvPr/>
        </p:nvSpPr>
        <p:spPr>
          <a:xfrm>
            <a:off x="1326973" y="1038669"/>
            <a:ext cx="17602002" cy="782956"/>
          </a:xfrm>
          <a:prstGeom prst="rect">
            <a:avLst/>
          </a:prstGeom>
        </p:spPr>
        <p:txBody>
          <a:bodyPr lIns="0" tIns="0" rIns="0" bIns="0" rtlCol="0" anchor="t">
            <a:spAutoFit/>
          </a:bodyPr>
          <a:lstStyle/>
          <a:p>
            <a:pPr algn="l">
              <a:lnSpc>
                <a:spcPts val="4860"/>
              </a:lnSpc>
            </a:pPr>
            <a:r>
              <a:rPr lang="en-US" sz="4500" b="1" i="1">
                <a:solidFill>
                  <a:srgbClr val="CF1B1B"/>
                </a:solidFill>
                <a:latin typeface="Jaturat Bold Italics"/>
                <a:ea typeface="Jaturat Bold Italics"/>
                <a:cs typeface="Jaturat Bold Italics"/>
                <a:sym typeface="Jaturat Bold Italics"/>
              </a:rPr>
              <a:t>ANALYSE PAR POSTES ARSENAL (ATTAQUANTS)</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33</a:t>
            </a:r>
          </a:p>
        </p:txBody>
      </p:sp>
      <p:sp>
        <p:nvSpPr>
          <p:cNvPr id="9" name="TextBox 9"/>
          <p:cNvSpPr txBox="1"/>
          <p:nvPr/>
        </p:nvSpPr>
        <p:spPr>
          <a:xfrm>
            <a:off x="1975265" y="447251"/>
            <a:ext cx="15284035" cy="3628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Plateau"/>
                <a:ea typeface="Plateau"/>
                <a:cs typeface="Plateau"/>
                <a:sym typeface="Plateau"/>
              </a:rPr>
              <a:t>CONTEXTE / STATISTIQUES / </a:t>
            </a:r>
            <a:r>
              <a:rPr lang="en-US" sz="2557">
                <a:solidFill>
                  <a:srgbClr val="004AAD"/>
                </a:solidFill>
                <a:latin typeface="Plateau"/>
                <a:ea typeface="Plateau"/>
                <a:cs typeface="Plateau"/>
                <a:sym typeface="Plateau"/>
              </a:rPr>
              <a:t>TOTTENHAM </a:t>
            </a:r>
            <a:r>
              <a:rPr lang="en-US" sz="2557">
                <a:solidFill>
                  <a:srgbClr val="FFFFFF"/>
                </a:solidFill>
                <a:latin typeface="Plateau"/>
                <a:ea typeface="Plateau"/>
                <a:cs typeface="Plateau"/>
                <a:sym typeface="Plateau"/>
              </a:rPr>
              <a:t>/ </a:t>
            </a:r>
            <a:r>
              <a:rPr lang="en-US" sz="2557">
                <a:solidFill>
                  <a:srgbClr val="CF1B1B"/>
                </a:solidFill>
                <a:latin typeface="Plateau"/>
                <a:ea typeface="Plateau"/>
                <a:cs typeface="Plateau"/>
                <a:sym typeface="Plateau"/>
              </a:rPr>
              <a:t>ARSENAL  </a:t>
            </a:r>
            <a:r>
              <a:rPr lang="en-US" sz="2557">
                <a:solidFill>
                  <a:srgbClr val="FFFFFF"/>
                </a:solidFill>
                <a:latin typeface="Plateau"/>
                <a:ea typeface="Plateau"/>
                <a:cs typeface="Plateau"/>
                <a:sym typeface="Plateau"/>
              </a:rPr>
              <a:t>/</a:t>
            </a:r>
            <a:r>
              <a:rPr lang="en-US" sz="2557">
                <a:solidFill>
                  <a:srgbClr val="FFDE59"/>
                </a:solidFill>
                <a:latin typeface="Plateau"/>
                <a:ea typeface="Plateau"/>
                <a:cs typeface="Plateau"/>
                <a:sym typeface="Plateau"/>
              </a:rPr>
              <a:t> JOUEURS STAR</a:t>
            </a:r>
            <a:r>
              <a:rPr lang="en-US" sz="2557">
                <a:solidFill>
                  <a:srgbClr val="FFFFFF"/>
                </a:solidFill>
                <a:latin typeface="Plateau"/>
                <a:ea typeface="Plateau"/>
                <a:cs typeface="Plateau"/>
                <a:sym typeface="Plateau"/>
              </a:rPr>
              <a:t> / COMPARAISON</a:t>
            </a:r>
          </a:p>
        </p:txBody>
      </p:sp>
      <p:sp>
        <p:nvSpPr>
          <p:cNvPr id="10" name="TextBox 10"/>
          <p:cNvSpPr txBox="1"/>
          <p:nvPr/>
        </p:nvSpPr>
        <p:spPr>
          <a:xfrm>
            <a:off x="7239000" y="4010741"/>
            <a:ext cx="3298561"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Welbeck</a:t>
            </a:r>
          </a:p>
        </p:txBody>
      </p:sp>
      <p:sp>
        <p:nvSpPr>
          <p:cNvPr id="11" name="TextBox 11"/>
          <p:cNvSpPr txBox="1"/>
          <p:nvPr/>
        </p:nvSpPr>
        <p:spPr>
          <a:xfrm>
            <a:off x="5984740" y="6529349"/>
            <a:ext cx="5875947" cy="2101992"/>
          </a:xfrm>
          <a:prstGeom prst="rect">
            <a:avLst/>
          </a:prstGeom>
        </p:spPr>
        <p:txBody>
          <a:bodyPr lIns="0" tIns="0" rIns="0" bIns="0" rtlCol="0" anchor="t">
            <a:spAutoFit/>
          </a:bodyPr>
          <a:lstStyle/>
          <a:p>
            <a:pPr algn="just">
              <a:lnSpc>
                <a:spcPts val="2789"/>
              </a:lnSpc>
            </a:pPr>
            <a:r>
              <a:rPr lang="en-US" sz="1992" dirty="0">
                <a:solidFill>
                  <a:srgbClr val="FFFFFF"/>
                </a:solidFill>
                <a:latin typeface="Open Sans"/>
                <a:ea typeface="Open Sans"/>
                <a:cs typeface="Open Sans"/>
                <a:sym typeface="Open Sans"/>
              </a:rPr>
              <a:t>Welbeck a été </a:t>
            </a:r>
            <a:r>
              <a:rPr lang="en-US" sz="1992" dirty="0" err="1">
                <a:solidFill>
                  <a:srgbClr val="FFFFFF"/>
                </a:solidFill>
                <a:latin typeface="Open Sans"/>
                <a:ea typeface="Open Sans"/>
                <a:cs typeface="Open Sans"/>
                <a:sym typeface="Open Sans"/>
              </a:rPr>
              <a:t>moins</a:t>
            </a:r>
            <a:r>
              <a:rPr lang="en-US" sz="1992" dirty="0">
                <a:solidFill>
                  <a:srgbClr val="FFFFFF"/>
                </a:solidFill>
                <a:latin typeface="Open Sans"/>
                <a:ea typeface="Open Sans"/>
                <a:cs typeface="Open Sans"/>
                <a:sym typeface="Open Sans"/>
              </a:rPr>
              <a:t> </a:t>
            </a:r>
            <a:r>
              <a:rPr lang="en-US" sz="1992" dirty="0" err="1">
                <a:solidFill>
                  <a:srgbClr val="FFFFFF"/>
                </a:solidFill>
                <a:latin typeface="Open Sans"/>
                <a:ea typeface="Open Sans"/>
                <a:cs typeface="Open Sans"/>
                <a:sym typeface="Open Sans"/>
              </a:rPr>
              <a:t>actif</a:t>
            </a:r>
            <a:r>
              <a:rPr lang="en-US" sz="1992" dirty="0">
                <a:solidFill>
                  <a:srgbClr val="FFFFFF"/>
                </a:solidFill>
                <a:latin typeface="Open Sans"/>
                <a:ea typeface="Open Sans"/>
                <a:cs typeface="Open Sans"/>
                <a:sym typeface="Open Sans"/>
              </a:rPr>
              <a:t> que les </a:t>
            </a:r>
            <a:r>
              <a:rPr lang="en-US" sz="1992" dirty="0" err="1">
                <a:solidFill>
                  <a:srgbClr val="FFFFFF"/>
                </a:solidFill>
                <a:latin typeface="Open Sans"/>
                <a:ea typeface="Open Sans"/>
                <a:cs typeface="Open Sans"/>
                <a:sym typeface="Open Sans"/>
              </a:rPr>
              <a:t>autres</a:t>
            </a:r>
            <a:r>
              <a:rPr lang="en-US" sz="1992" dirty="0">
                <a:solidFill>
                  <a:srgbClr val="FFFFFF"/>
                </a:solidFill>
                <a:latin typeface="Open Sans"/>
                <a:ea typeface="Open Sans"/>
                <a:cs typeface="Open Sans"/>
                <a:sym typeface="Open Sans"/>
              </a:rPr>
              <a:t> joueurs, principalement en raison de son rôle </a:t>
            </a:r>
            <a:r>
              <a:rPr lang="en-US" sz="1992" dirty="0" err="1">
                <a:solidFill>
                  <a:srgbClr val="FFFFFF"/>
                </a:solidFill>
                <a:latin typeface="Open Sans"/>
                <a:ea typeface="Open Sans"/>
                <a:cs typeface="Open Sans"/>
                <a:sym typeface="Open Sans"/>
              </a:rPr>
              <a:t>d'attaquant</a:t>
            </a:r>
            <a:r>
              <a:rPr lang="en-US" sz="1992" dirty="0">
                <a:solidFill>
                  <a:srgbClr val="FFFFFF"/>
                </a:solidFill>
                <a:latin typeface="Open Sans"/>
                <a:ea typeface="Open Sans"/>
                <a:cs typeface="Open Sans"/>
                <a:sym typeface="Open Sans"/>
              </a:rPr>
              <a:t> mobile, </a:t>
            </a:r>
            <a:r>
              <a:rPr lang="en-US" sz="1992" dirty="0" err="1">
                <a:solidFill>
                  <a:srgbClr val="FFFFFF"/>
                </a:solidFill>
                <a:latin typeface="Open Sans"/>
                <a:ea typeface="Open Sans"/>
                <a:cs typeface="Open Sans"/>
                <a:sym typeface="Open Sans"/>
              </a:rPr>
              <a:t>pesant</a:t>
            </a:r>
            <a:r>
              <a:rPr lang="en-US" sz="1992" dirty="0">
                <a:solidFill>
                  <a:srgbClr val="FFFFFF"/>
                </a:solidFill>
                <a:latin typeface="Open Sans"/>
                <a:ea typeface="Open Sans"/>
                <a:cs typeface="Open Sans"/>
                <a:sym typeface="Open Sans"/>
              </a:rPr>
              <a:t> sur la défense. Il ne cherche pas </a:t>
            </a:r>
            <a:r>
              <a:rPr lang="en-US" sz="1992" dirty="0" err="1">
                <a:solidFill>
                  <a:srgbClr val="FFFFFF"/>
                </a:solidFill>
                <a:latin typeface="Open Sans"/>
                <a:ea typeface="Open Sans"/>
                <a:cs typeface="Open Sans"/>
                <a:sym typeface="Open Sans"/>
              </a:rPr>
              <a:t>nécessairement</a:t>
            </a:r>
            <a:r>
              <a:rPr lang="en-US" sz="1992" dirty="0">
                <a:solidFill>
                  <a:srgbClr val="FFFFFF"/>
                </a:solidFill>
                <a:latin typeface="Open Sans"/>
                <a:ea typeface="Open Sans"/>
                <a:cs typeface="Open Sans"/>
                <a:sym typeface="Open Sans"/>
              </a:rPr>
              <a:t> à </a:t>
            </a:r>
            <a:r>
              <a:rPr lang="en-US" sz="1992" dirty="0" err="1">
                <a:solidFill>
                  <a:srgbClr val="FFFFFF"/>
                </a:solidFill>
                <a:latin typeface="Open Sans"/>
                <a:ea typeface="Open Sans"/>
                <a:cs typeface="Open Sans"/>
                <a:sym typeface="Open Sans"/>
              </a:rPr>
              <a:t>recevoir</a:t>
            </a:r>
            <a:r>
              <a:rPr lang="en-US" sz="1992" dirty="0">
                <a:solidFill>
                  <a:srgbClr val="FFFFFF"/>
                </a:solidFill>
                <a:latin typeface="Open Sans"/>
                <a:ea typeface="Open Sans"/>
                <a:cs typeface="Open Sans"/>
                <a:sym typeface="Open Sans"/>
              </a:rPr>
              <a:t> des ballons très bas. De plus, il a été efficacement </a:t>
            </a:r>
            <a:r>
              <a:rPr lang="en-US" sz="1992" dirty="0" err="1">
                <a:solidFill>
                  <a:srgbClr val="FFFFFF"/>
                </a:solidFill>
                <a:latin typeface="Open Sans"/>
                <a:ea typeface="Open Sans"/>
                <a:cs typeface="Open Sans"/>
                <a:sym typeface="Open Sans"/>
              </a:rPr>
              <a:t>muselé</a:t>
            </a:r>
            <a:r>
              <a:rPr lang="en-US" sz="1992" dirty="0">
                <a:solidFill>
                  <a:srgbClr val="FFFFFF"/>
                </a:solidFill>
                <a:latin typeface="Open Sans"/>
                <a:ea typeface="Open Sans"/>
                <a:cs typeface="Open Sans"/>
                <a:sym typeface="Open Sans"/>
              </a:rPr>
              <a:t> par la défense de Tottenham.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0090496" y="5143500"/>
            <a:ext cx="6471810" cy="4700152"/>
          </a:xfrm>
          <a:custGeom>
            <a:avLst/>
            <a:gdLst/>
            <a:ahLst/>
            <a:cxnLst/>
            <a:rect l="l" t="t" r="r" b="b"/>
            <a:pathLst>
              <a:path w="6471810" h="4700152">
                <a:moveTo>
                  <a:pt x="0" y="0"/>
                </a:moveTo>
                <a:lnTo>
                  <a:pt x="6471810" y="0"/>
                </a:lnTo>
                <a:lnTo>
                  <a:pt x="6471810" y="4700152"/>
                </a:lnTo>
                <a:lnTo>
                  <a:pt x="0" y="4700152"/>
                </a:lnTo>
                <a:lnTo>
                  <a:pt x="0" y="0"/>
                </a:lnTo>
                <a:close/>
              </a:path>
            </a:pathLst>
          </a:custGeom>
          <a:blipFill>
            <a:blip r:embed="rId3"/>
            <a:stretch>
              <a:fillRect/>
            </a:stretch>
          </a:blipFill>
        </p:spPr>
        <p:txBody>
          <a:bodyPr/>
          <a:lstStyle/>
          <a:p>
            <a:endParaRPr lang="fr-FR"/>
          </a:p>
        </p:txBody>
      </p:sp>
      <p:sp>
        <p:nvSpPr>
          <p:cNvPr id="4" name="Freeform 4"/>
          <p:cNvSpPr/>
          <p:nvPr/>
        </p:nvSpPr>
        <p:spPr>
          <a:xfrm>
            <a:off x="1028700" y="4960862"/>
            <a:ext cx="6071913" cy="5065428"/>
          </a:xfrm>
          <a:custGeom>
            <a:avLst/>
            <a:gdLst/>
            <a:ahLst/>
            <a:cxnLst/>
            <a:rect l="l" t="t" r="r" b="b"/>
            <a:pathLst>
              <a:path w="6071913" h="5065428">
                <a:moveTo>
                  <a:pt x="0" y="0"/>
                </a:moveTo>
                <a:lnTo>
                  <a:pt x="6071913" y="0"/>
                </a:lnTo>
                <a:lnTo>
                  <a:pt x="6071913" y="5065428"/>
                </a:lnTo>
                <a:lnTo>
                  <a:pt x="0" y="5065428"/>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1028700" y="251243"/>
            <a:ext cx="17602002" cy="769441"/>
          </a:xfrm>
          <a:prstGeom prst="rect">
            <a:avLst/>
          </a:prstGeom>
        </p:spPr>
        <p:txBody>
          <a:bodyPr lIns="0" tIns="0" rIns="0" bIns="0" rtlCol="0" anchor="t">
            <a:spAutoFit/>
          </a:bodyPr>
          <a:lstStyle/>
          <a:p>
            <a:pPr algn="l">
              <a:lnSpc>
                <a:spcPts val="6048"/>
              </a:lnSpc>
            </a:pPr>
            <a:r>
              <a:rPr lang="en-US" sz="5600" b="1" i="1" dirty="0">
                <a:solidFill>
                  <a:srgbClr val="FFDE59"/>
                </a:solidFill>
                <a:latin typeface="Jaturat Bold Italics"/>
                <a:ea typeface="Jaturat Bold Italics"/>
                <a:cs typeface="Jaturat Bold Italics"/>
                <a:sym typeface="Jaturat Bold Italics"/>
              </a:rPr>
              <a:t>JOUEURS STARS : Kane VS Sànchez</a:t>
            </a:r>
          </a:p>
        </p:txBody>
      </p:sp>
      <p:sp>
        <p:nvSpPr>
          <p:cNvPr id="6" name="TextBox 6"/>
          <p:cNvSpPr txBox="1"/>
          <p:nvPr/>
        </p:nvSpPr>
        <p:spPr>
          <a:xfrm>
            <a:off x="514350" y="2476172"/>
            <a:ext cx="17259300" cy="2072639"/>
          </a:xfrm>
          <a:prstGeom prst="rect">
            <a:avLst/>
          </a:prstGeom>
        </p:spPr>
        <p:txBody>
          <a:bodyPr lIns="0" tIns="0" rIns="0" bIns="0" rtlCol="0" anchor="t">
            <a:spAutoFit/>
          </a:bodyPr>
          <a:lstStyle/>
          <a:p>
            <a:pPr algn="just">
              <a:lnSpc>
                <a:spcPts val="3360"/>
              </a:lnSpc>
            </a:pPr>
            <a:r>
              <a:rPr lang="en-US" sz="2400" dirty="0">
                <a:solidFill>
                  <a:srgbClr val="FFFFFF"/>
                </a:solidFill>
                <a:latin typeface="Open Sans"/>
                <a:ea typeface="Open Sans"/>
                <a:cs typeface="Open Sans"/>
                <a:sym typeface="Open Sans"/>
              </a:rPr>
              <a:t>Harry Kane a été très </a:t>
            </a:r>
            <a:r>
              <a:rPr lang="en-US" sz="2400" dirty="0" err="1">
                <a:solidFill>
                  <a:srgbClr val="FFFFFF"/>
                </a:solidFill>
                <a:latin typeface="Open Sans"/>
                <a:ea typeface="Open Sans"/>
                <a:cs typeface="Open Sans"/>
                <a:sym typeface="Open Sans"/>
              </a:rPr>
              <a:t>présent</a:t>
            </a:r>
            <a:r>
              <a:rPr lang="en-US" sz="2400" dirty="0">
                <a:solidFill>
                  <a:srgbClr val="FFFFFF"/>
                </a:solidFill>
                <a:latin typeface="Open Sans"/>
                <a:ea typeface="Open Sans"/>
                <a:cs typeface="Open Sans"/>
                <a:sym typeface="Open Sans"/>
              </a:rPr>
              <a:t> tout au long de ce match. Auteur de 8 </a:t>
            </a:r>
            <a:r>
              <a:rPr lang="en-US" sz="2400" dirty="0" err="1">
                <a:solidFill>
                  <a:srgbClr val="FFFFFF"/>
                </a:solidFill>
                <a:latin typeface="Open Sans"/>
                <a:ea typeface="Open Sans"/>
                <a:cs typeface="Open Sans"/>
                <a:sym typeface="Open Sans"/>
              </a:rPr>
              <a:t>tirs</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dont</a:t>
            </a:r>
            <a:r>
              <a:rPr lang="en-US" sz="2400" dirty="0">
                <a:solidFill>
                  <a:srgbClr val="FFFFFF"/>
                </a:solidFill>
                <a:latin typeface="Open Sans"/>
                <a:ea typeface="Open Sans"/>
                <a:cs typeface="Open Sans"/>
                <a:sym typeface="Open Sans"/>
              </a:rPr>
              <a:t> 1 but et 1 passe </a:t>
            </a:r>
            <a:r>
              <a:rPr lang="en-US" sz="2400" dirty="0" err="1">
                <a:solidFill>
                  <a:srgbClr val="FFFFFF"/>
                </a:solidFill>
                <a:latin typeface="Open Sans"/>
                <a:ea typeface="Open Sans"/>
                <a:cs typeface="Open Sans"/>
                <a:sym typeface="Open Sans"/>
              </a:rPr>
              <a:t>clé</a:t>
            </a:r>
            <a:r>
              <a:rPr lang="en-US" sz="2400" dirty="0">
                <a:solidFill>
                  <a:srgbClr val="FFFFFF"/>
                </a:solidFill>
                <a:latin typeface="Open Sans"/>
                <a:ea typeface="Open Sans"/>
                <a:cs typeface="Open Sans"/>
                <a:sym typeface="Open Sans"/>
              </a:rPr>
              <a:t>, il a </a:t>
            </a:r>
            <a:r>
              <a:rPr lang="en-US" sz="2400" dirty="0" err="1">
                <a:solidFill>
                  <a:srgbClr val="FFFFFF"/>
                </a:solidFill>
                <a:latin typeface="Open Sans"/>
                <a:ea typeface="Open Sans"/>
                <a:cs typeface="Open Sans"/>
                <a:sym typeface="Open Sans"/>
              </a:rPr>
              <a:t>souvent</a:t>
            </a:r>
            <a:r>
              <a:rPr lang="en-US" sz="2400" dirty="0">
                <a:solidFill>
                  <a:srgbClr val="FFFFFF"/>
                </a:solidFill>
                <a:latin typeface="Open Sans"/>
                <a:ea typeface="Open Sans"/>
                <a:cs typeface="Open Sans"/>
                <a:sym typeface="Open Sans"/>
              </a:rPr>
              <a:t> été </a:t>
            </a:r>
            <a:r>
              <a:rPr lang="en-US" sz="2400" dirty="0" err="1">
                <a:solidFill>
                  <a:srgbClr val="FFFFFF"/>
                </a:solidFill>
                <a:latin typeface="Open Sans"/>
                <a:ea typeface="Open Sans"/>
                <a:cs typeface="Open Sans"/>
                <a:sym typeface="Open Sans"/>
              </a:rPr>
              <a:t>sollicité</a:t>
            </a:r>
            <a:r>
              <a:rPr lang="en-US" sz="2400" dirty="0">
                <a:solidFill>
                  <a:srgbClr val="FFFFFF"/>
                </a:solidFill>
                <a:latin typeface="Open Sans"/>
                <a:ea typeface="Open Sans"/>
                <a:cs typeface="Open Sans"/>
                <a:sym typeface="Open Sans"/>
              </a:rPr>
              <a:t> sur les </a:t>
            </a:r>
            <a:r>
              <a:rPr lang="en-US" sz="2400" dirty="0" err="1">
                <a:solidFill>
                  <a:srgbClr val="FFFFFF"/>
                </a:solidFill>
                <a:latin typeface="Open Sans"/>
                <a:ea typeface="Open Sans"/>
                <a:cs typeface="Open Sans"/>
                <a:sym typeface="Open Sans"/>
              </a:rPr>
              <a:t>centres</a:t>
            </a:r>
            <a:r>
              <a:rPr lang="en-US" sz="2400" dirty="0">
                <a:solidFill>
                  <a:srgbClr val="FFFFFF"/>
                </a:solidFill>
                <a:latin typeface="Open Sans"/>
                <a:ea typeface="Open Sans"/>
                <a:cs typeface="Open Sans"/>
                <a:sym typeface="Open Sans"/>
              </a:rPr>
              <a:t> tout en </a:t>
            </a:r>
            <a:r>
              <a:rPr lang="en-US" sz="2400" dirty="0" err="1">
                <a:solidFill>
                  <a:srgbClr val="FFFFFF"/>
                </a:solidFill>
                <a:latin typeface="Open Sans"/>
                <a:ea typeface="Open Sans"/>
                <a:cs typeface="Open Sans"/>
                <a:sym typeface="Open Sans"/>
              </a:rPr>
              <a:t>allant</a:t>
            </a:r>
            <a:r>
              <a:rPr lang="en-US" sz="2400" dirty="0">
                <a:solidFill>
                  <a:srgbClr val="FFFFFF"/>
                </a:solidFill>
                <a:latin typeface="Open Sans"/>
                <a:ea typeface="Open Sans"/>
                <a:cs typeface="Open Sans"/>
                <a:sym typeface="Open Sans"/>
              </a:rPr>
              <a:t> chercher des ballons plus bas. </a:t>
            </a:r>
            <a:r>
              <a:rPr lang="en-US" sz="2400" dirty="0" err="1">
                <a:solidFill>
                  <a:srgbClr val="FFFFFF"/>
                </a:solidFill>
                <a:latin typeface="Open Sans"/>
                <a:ea typeface="Open Sans"/>
                <a:cs typeface="Open Sans"/>
                <a:sym typeface="Open Sans"/>
              </a:rPr>
              <a:t>D'ailleurs</a:t>
            </a:r>
            <a:r>
              <a:rPr lang="en-US" sz="2400" dirty="0">
                <a:solidFill>
                  <a:srgbClr val="FFFFFF"/>
                </a:solidFill>
                <a:latin typeface="Open Sans"/>
                <a:ea typeface="Open Sans"/>
                <a:cs typeface="Open Sans"/>
                <a:sym typeface="Open Sans"/>
              </a:rPr>
              <a:t>, son but est </a:t>
            </a:r>
            <a:r>
              <a:rPr lang="en-US" sz="2400" dirty="0" err="1">
                <a:solidFill>
                  <a:srgbClr val="FFFFFF"/>
                </a:solidFill>
                <a:latin typeface="Open Sans"/>
                <a:ea typeface="Open Sans"/>
                <a:cs typeface="Open Sans"/>
                <a:sym typeface="Open Sans"/>
              </a:rPr>
              <a:t>survenu</a:t>
            </a:r>
            <a:r>
              <a:rPr lang="en-US" sz="2400" dirty="0">
                <a:solidFill>
                  <a:srgbClr val="FFFFFF"/>
                </a:solidFill>
                <a:latin typeface="Open Sans"/>
                <a:ea typeface="Open Sans"/>
                <a:cs typeface="Open Sans"/>
                <a:sym typeface="Open Sans"/>
              </a:rPr>
              <a:t> après </a:t>
            </a:r>
            <a:r>
              <a:rPr lang="en-US" sz="2400" dirty="0" err="1">
                <a:solidFill>
                  <a:srgbClr val="FFFFFF"/>
                </a:solidFill>
                <a:latin typeface="Open Sans"/>
                <a:ea typeface="Open Sans"/>
                <a:cs typeface="Open Sans"/>
                <a:sym typeface="Open Sans"/>
              </a:rPr>
              <a:t>qu'il</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ait</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récupéré</a:t>
            </a:r>
            <a:r>
              <a:rPr lang="en-US" sz="2400" dirty="0">
                <a:solidFill>
                  <a:srgbClr val="FFFFFF"/>
                </a:solidFill>
                <a:latin typeface="Open Sans"/>
                <a:ea typeface="Open Sans"/>
                <a:cs typeface="Open Sans"/>
                <a:sym typeface="Open Sans"/>
              </a:rPr>
              <a:t> le ballon sur le </a:t>
            </a:r>
            <a:r>
              <a:rPr lang="en-US" sz="2400" dirty="0" err="1">
                <a:solidFill>
                  <a:srgbClr val="FFFFFF"/>
                </a:solidFill>
                <a:latin typeface="Open Sans"/>
                <a:ea typeface="Open Sans"/>
                <a:cs typeface="Open Sans"/>
                <a:sym typeface="Open Sans"/>
              </a:rPr>
              <a:t>flanc</a:t>
            </a:r>
            <a:r>
              <a:rPr lang="en-US" sz="2400" dirty="0">
                <a:solidFill>
                  <a:srgbClr val="FFFFFF"/>
                </a:solidFill>
                <a:latin typeface="Open Sans"/>
                <a:ea typeface="Open Sans"/>
                <a:cs typeface="Open Sans"/>
                <a:sym typeface="Open Sans"/>
              </a:rPr>
              <a:t> gauche. À travers </a:t>
            </a:r>
            <a:r>
              <a:rPr lang="en-US" sz="2400" dirty="0" err="1">
                <a:solidFill>
                  <a:srgbClr val="FFFFFF"/>
                </a:solidFill>
                <a:latin typeface="Open Sans"/>
                <a:ea typeface="Open Sans"/>
                <a:cs typeface="Open Sans"/>
                <a:sym typeface="Open Sans"/>
              </a:rPr>
              <a:t>cette</a:t>
            </a:r>
            <a:r>
              <a:rPr lang="en-US" sz="2400" dirty="0">
                <a:solidFill>
                  <a:srgbClr val="FFFFFF"/>
                </a:solidFill>
                <a:latin typeface="Open Sans"/>
                <a:ea typeface="Open Sans"/>
                <a:cs typeface="Open Sans"/>
                <a:sym typeface="Open Sans"/>
              </a:rPr>
              <a:t> performance, Kane a </a:t>
            </a:r>
            <a:r>
              <a:rPr lang="en-US" sz="2400" dirty="0" err="1">
                <a:solidFill>
                  <a:srgbClr val="FFFFFF"/>
                </a:solidFill>
                <a:latin typeface="Open Sans"/>
                <a:ea typeface="Open Sans"/>
                <a:cs typeface="Open Sans"/>
                <a:sym typeface="Open Sans"/>
              </a:rPr>
              <a:t>démontré</a:t>
            </a:r>
            <a:r>
              <a:rPr lang="en-US" sz="2400" dirty="0">
                <a:solidFill>
                  <a:srgbClr val="FFFFFF"/>
                </a:solidFill>
                <a:latin typeface="Open Sans"/>
                <a:ea typeface="Open Sans"/>
                <a:cs typeface="Open Sans"/>
                <a:sym typeface="Open Sans"/>
              </a:rPr>
              <a:t> non </a:t>
            </a:r>
            <a:r>
              <a:rPr lang="en-US" sz="2400" dirty="0" err="1">
                <a:solidFill>
                  <a:srgbClr val="FFFFFF"/>
                </a:solidFill>
                <a:latin typeface="Open Sans"/>
                <a:ea typeface="Open Sans"/>
                <a:cs typeface="Open Sans"/>
                <a:sym typeface="Open Sans"/>
              </a:rPr>
              <a:t>seulement</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ses</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qualités</a:t>
            </a:r>
            <a:r>
              <a:rPr lang="en-US" sz="2400" dirty="0">
                <a:solidFill>
                  <a:srgbClr val="FFFFFF"/>
                </a:solidFill>
                <a:latin typeface="Open Sans"/>
                <a:ea typeface="Open Sans"/>
                <a:cs typeface="Open Sans"/>
                <a:sym typeface="Open Sans"/>
              </a:rPr>
              <a:t> de </a:t>
            </a:r>
            <a:r>
              <a:rPr lang="en-US" sz="2400" dirty="0" err="1">
                <a:solidFill>
                  <a:srgbClr val="FFFFFF"/>
                </a:solidFill>
                <a:latin typeface="Open Sans"/>
                <a:ea typeface="Open Sans"/>
                <a:cs typeface="Open Sans"/>
                <a:sym typeface="Open Sans"/>
              </a:rPr>
              <a:t>finisseur</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capables</a:t>
            </a:r>
            <a:r>
              <a:rPr lang="en-US" sz="2400" dirty="0">
                <a:solidFill>
                  <a:srgbClr val="FFFFFF"/>
                </a:solidFill>
                <a:latin typeface="Open Sans"/>
                <a:ea typeface="Open Sans"/>
                <a:cs typeface="Open Sans"/>
                <a:sym typeface="Open Sans"/>
              </a:rPr>
              <a:t> de </a:t>
            </a:r>
            <a:r>
              <a:rPr lang="en-US" sz="2400" dirty="0" err="1">
                <a:solidFill>
                  <a:srgbClr val="FFFFFF"/>
                </a:solidFill>
                <a:latin typeface="Open Sans"/>
                <a:ea typeface="Open Sans"/>
                <a:cs typeface="Open Sans"/>
                <a:sym typeface="Open Sans"/>
              </a:rPr>
              <a:t>mettre</a:t>
            </a:r>
            <a:r>
              <a:rPr lang="en-US" sz="2400" dirty="0">
                <a:solidFill>
                  <a:srgbClr val="FFFFFF"/>
                </a:solidFill>
                <a:latin typeface="Open Sans"/>
                <a:ea typeface="Open Sans"/>
                <a:cs typeface="Open Sans"/>
                <a:sym typeface="Open Sans"/>
              </a:rPr>
              <a:t> la défense sous pression, mais aussi sa </a:t>
            </a:r>
            <a:r>
              <a:rPr lang="en-US" sz="2400" dirty="0" err="1">
                <a:solidFill>
                  <a:srgbClr val="FFFFFF"/>
                </a:solidFill>
                <a:latin typeface="Open Sans"/>
                <a:ea typeface="Open Sans"/>
                <a:cs typeface="Open Sans"/>
                <a:sym typeface="Open Sans"/>
              </a:rPr>
              <a:t>capacité</a:t>
            </a:r>
            <a:r>
              <a:rPr lang="en-US" sz="2400" dirty="0">
                <a:solidFill>
                  <a:srgbClr val="FFFFFF"/>
                </a:solidFill>
                <a:latin typeface="Open Sans"/>
                <a:ea typeface="Open Sans"/>
                <a:cs typeface="Open Sans"/>
                <a:sym typeface="Open Sans"/>
              </a:rPr>
              <a:t> à </a:t>
            </a:r>
            <a:r>
              <a:rPr lang="en-US" sz="2400" dirty="0" err="1">
                <a:solidFill>
                  <a:srgbClr val="FFFFFF"/>
                </a:solidFill>
                <a:latin typeface="Open Sans"/>
                <a:ea typeface="Open Sans"/>
                <a:cs typeface="Open Sans"/>
                <a:sym typeface="Open Sans"/>
              </a:rPr>
              <a:t>participer</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activement</a:t>
            </a:r>
            <a:r>
              <a:rPr lang="en-US" sz="2400" dirty="0">
                <a:solidFill>
                  <a:srgbClr val="FFFFFF"/>
                </a:solidFill>
                <a:latin typeface="Open Sans"/>
                <a:ea typeface="Open Sans"/>
                <a:cs typeface="Open Sans"/>
                <a:sym typeface="Open Sans"/>
              </a:rPr>
              <a:t> au jeu pour déstabiliser </a:t>
            </a:r>
            <a:r>
              <a:rPr lang="en-US" sz="2400" dirty="0" err="1">
                <a:solidFill>
                  <a:srgbClr val="FFFFFF"/>
                </a:solidFill>
                <a:latin typeface="Open Sans"/>
                <a:ea typeface="Open Sans"/>
                <a:cs typeface="Open Sans"/>
                <a:sym typeface="Open Sans"/>
              </a:rPr>
              <a:t>l'adversaire</a:t>
            </a:r>
            <a:r>
              <a:rPr lang="en-US" sz="2400" dirty="0">
                <a:solidFill>
                  <a:srgbClr val="FFFFFF"/>
                </a:solidFill>
                <a:latin typeface="Open Sans"/>
                <a:ea typeface="Open Sans"/>
                <a:cs typeface="Open Sans"/>
                <a:sym typeface="Open Sans"/>
              </a:rPr>
              <a:t> et </a:t>
            </a:r>
            <a:r>
              <a:rPr lang="en-US" sz="2400" dirty="0" err="1">
                <a:solidFill>
                  <a:srgbClr val="FFFFFF"/>
                </a:solidFill>
                <a:latin typeface="Open Sans"/>
                <a:ea typeface="Open Sans"/>
                <a:cs typeface="Open Sans"/>
                <a:sym typeface="Open Sans"/>
              </a:rPr>
              <a:t>libérer</a:t>
            </a:r>
            <a:r>
              <a:rPr lang="en-US" sz="2400" dirty="0">
                <a:solidFill>
                  <a:srgbClr val="FFFFFF"/>
                </a:solidFill>
                <a:latin typeface="Open Sans"/>
                <a:ea typeface="Open Sans"/>
                <a:cs typeface="Open Sans"/>
                <a:sym typeface="Open Sans"/>
              </a:rPr>
              <a:t> des espaces.</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34</a:t>
            </a:r>
          </a:p>
        </p:txBody>
      </p:sp>
      <p:sp>
        <p:nvSpPr>
          <p:cNvPr id="8" name="TextBox 8"/>
          <p:cNvSpPr txBox="1"/>
          <p:nvPr/>
        </p:nvSpPr>
        <p:spPr>
          <a:xfrm>
            <a:off x="760118" y="1306558"/>
            <a:ext cx="7525542" cy="999744"/>
          </a:xfrm>
          <a:prstGeom prst="rect">
            <a:avLst/>
          </a:prstGeom>
        </p:spPr>
        <p:txBody>
          <a:bodyPr lIns="0" tIns="0" rIns="0" bIns="0" rtlCol="0" anchor="t">
            <a:spAutoFit/>
          </a:bodyPr>
          <a:lstStyle/>
          <a:p>
            <a:pPr algn="l">
              <a:lnSpc>
                <a:spcPts val="6048"/>
              </a:lnSpc>
            </a:pPr>
            <a:r>
              <a:rPr lang="en-US" sz="5600" b="1" i="1">
                <a:solidFill>
                  <a:srgbClr val="004AAD"/>
                </a:solidFill>
                <a:latin typeface="Jaturat Bold Italics"/>
                <a:ea typeface="Jaturat Bold Italics"/>
                <a:cs typeface="Jaturat Bold Italics"/>
                <a:sym typeface="Jaturat Bold Italics"/>
              </a:rPr>
              <a:t>HARRY KANE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9411206" y="4763503"/>
            <a:ext cx="7314594" cy="5312224"/>
          </a:xfrm>
          <a:custGeom>
            <a:avLst/>
            <a:gdLst/>
            <a:ahLst/>
            <a:cxnLst/>
            <a:rect l="l" t="t" r="r" b="b"/>
            <a:pathLst>
              <a:path w="7314594" h="5312224">
                <a:moveTo>
                  <a:pt x="0" y="0"/>
                </a:moveTo>
                <a:lnTo>
                  <a:pt x="7314594" y="0"/>
                </a:lnTo>
                <a:lnTo>
                  <a:pt x="7314594" y="5312224"/>
                </a:lnTo>
                <a:lnTo>
                  <a:pt x="0" y="5312224"/>
                </a:lnTo>
                <a:lnTo>
                  <a:pt x="0" y="0"/>
                </a:lnTo>
                <a:close/>
              </a:path>
            </a:pathLst>
          </a:custGeom>
          <a:blipFill>
            <a:blip r:embed="rId3"/>
            <a:stretch>
              <a:fillRect/>
            </a:stretch>
          </a:blipFill>
        </p:spPr>
        <p:txBody>
          <a:bodyPr/>
          <a:lstStyle/>
          <a:p>
            <a:endParaRPr lang="fr-FR"/>
          </a:p>
        </p:txBody>
      </p:sp>
      <p:sp>
        <p:nvSpPr>
          <p:cNvPr id="4" name="Freeform 4"/>
          <p:cNvSpPr/>
          <p:nvPr/>
        </p:nvSpPr>
        <p:spPr>
          <a:xfrm>
            <a:off x="514350" y="4763503"/>
            <a:ext cx="8615802" cy="5076793"/>
          </a:xfrm>
          <a:custGeom>
            <a:avLst/>
            <a:gdLst/>
            <a:ahLst/>
            <a:cxnLst/>
            <a:rect l="l" t="t" r="r" b="b"/>
            <a:pathLst>
              <a:path w="8615802" h="5076793">
                <a:moveTo>
                  <a:pt x="0" y="0"/>
                </a:moveTo>
                <a:lnTo>
                  <a:pt x="8615802" y="0"/>
                </a:lnTo>
                <a:lnTo>
                  <a:pt x="8615802" y="5076793"/>
                </a:lnTo>
                <a:lnTo>
                  <a:pt x="0" y="5076793"/>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1028700" y="251243"/>
            <a:ext cx="17602002" cy="769441"/>
          </a:xfrm>
          <a:prstGeom prst="rect">
            <a:avLst/>
          </a:prstGeom>
        </p:spPr>
        <p:txBody>
          <a:bodyPr lIns="0" tIns="0" rIns="0" bIns="0" rtlCol="0" anchor="t">
            <a:spAutoFit/>
          </a:bodyPr>
          <a:lstStyle/>
          <a:p>
            <a:pPr algn="l">
              <a:lnSpc>
                <a:spcPts val="6048"/>
              </a:lnSpc>
            </a:pPr>
            <a:r>
              <a:rPr lang="en-US" sz="5600" b="1" i="1" dirty="0">
                <a:solidFill>
                  <a:srgbClr val="FFDE59"/>
                </a:solidFill>
                <a:latin typeface="Jaturat Bold Italics"/>
                <a:ea typeface="Jaturat Bold Italics"/>
                <a:cs typeface="Jaturat Bold Italics"/>
                <a:sym typeface="Jaturat Bold Italics"/>
              </a:rPr>
              <a:t>JOUEURS STARS : Kane VS Sànchez</a:t>
            </a:r>
          </a:p>
        </p:txBody>
      </p:sp>
      <p:sp>
        <p:nvSpPr>
          <p:cNvPr id="6" name="TextBox 6"/>
          <p:cNvSpPr txBox="1"/>
          <p:nvPr/>
        </p:nvSpPr>
        <p:spPr>
          <a:xfrm>
            <a:off x="514350" y="2340940"/>
            <a:ext cx="17259300" cy="1989454"/>
          </a:xfrm>
          <a:prstGeom prst="rect">
            <a:avLst/>
          </a:prstGeom>
        </p:spPr>
        <p:txBody>
          <a:bodyPr lIns="0" tIns="0" rIns="0" bIns="0" rtlCol="0" anchor="t">
            <a:spAutoFit/>
          </a:bodyPr>
          <a:lstStyle/>
          <a:p>
            <a:pPr algn="just">
              <a:lnSpc>
                <a:spcPts val="3220"/>
              </a:lnSpc>
            </a:pPr>
            <a:r>
              <a:rPr lang="en-US" sz="2300" dirty="0">
                <a:solidFill>
                  <a:srgbClr val="FFFFFF"/>
                </a:solidFill>
                <a:latin typeface="Open Sans"/>
                <a:ea typeface="Open Sans"/>
                <a:cs typeface="Open Sans"/>
                <a:sym typeface="Open Sans"/>
              </a:rPr>
              <a:t>Alexis Sánchez, bien </a:t>
            </a:r>
            <a:r>
              <a:rPr lang="en-US" sz="2300" dirty="0" err="1">
                <a:solidFill>
                  <a:srgbClr val="FFFFFF"/>
                </a:solidFill>
                <a:latin typeface="Open Sans"/>
                <a:ea typeface="Open Sans"/>
                <a:cs typeface="Open Sans"/>
                <a:sym typeface="Open Sans"/>
              </a:rPr>
              <a:t>qu'il</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n'ait</a:t>
            </a:r>
            <a:r>
              <a:rPr lang="en-US" sz="2300" dirty="0">
                <a:solidFill>
                  <a:srgbClr val="FFFFFF"/>
                </a:solidFill>
                <a:latin typeface="Open Sans"/>
                <a:ea typeface="Open Sans"/>
                <a:cs typeface="Open Sans"/>
                <a:sym typeface="Open Sans"/>
              </a:rPr>
              <a:t> pas été le </a:t>
            </a:r>
            <a:r>
              <a:rPr lang="en-US" sz="2300" dirty="0" err="1">
                <a:solidFill>
                  <a:srgbClr val="FFFFFF"/>
                </a:solidFill>
                <a:latin typeface="Open Sans"/>
                <a:ea typeface="Open Sans"/>
                <a:cs typeface="Open Sans"/>
                <a:sym typeface="Open Sans"/>
              </a:rPr>
              <a:t>joueur</a:t>
            </a:r>
            <a:r>
              <a:rPr lang="en-US" sz="2300" dirty="0">
                <a:solidFill>
                  <a:srgbClr val="FFFFFF"/>
                </a:solidFill>
                <a:latin typeface="Open Sans"/>
                <a:ea typeface="Open Sans"/>
                <a:cs typeface="Open Sans"/>
                <a:sym typeface="Open Sans"/>
              </a:rPr>
              <a:t> avec le plus grand </a:t>
            </a:r>
            <a:r>
              <a:rPr lang="en-US" sz="2300" dirty="0" err="1">
                <a:solidFill>
                  <a:srgbClr val="FFFFFF"/>
                </a:solidFill>
                <a:latin typeface="Open Sans"/>
                <a:ea typeface="Open Sans"/>
                <a:cs typeface="Open Sans"/>
                <a:sym typeface="Open Sans"/>
              </a:rPr>
              <a:t>nombre</a:t>
            </a:r>
            <a:r>
              <a:rPr lang="en-US" sz="2300" dirty="0">
                <a:solidFill>
                  <a:srgbClr val="FFFFFF"/>
                </a:solidFill>
                <a:latin typeface="Open Sans"/>
                <a:ea typeface="Open Sans"/>
                <a:cs typeface="Open Sans"/>
                <a:sym typeface="Open Sans"/>
              </a:rPr>
              <a:t> de passes </a:t>
            </a:r>
            <a:r>
              <a:rPr lang="en-US" sz="2300" dirty="0" err="1">
                <a:solidFill>
                  <a:srgbClr val="FFFFFF"/>
                </a:solidFill>
                <a:latin typeface="Open Sans"/>
                <a:ea typeface="Open Sans"/>
                <a:cs typeface="Open Sans"/>
                <a:sym typeface="Open Sans"/>
              </a:rPr>
              <a:t>ou</a:t>
            </a:r>
            <a:r>
              <a:rPr lang="en-US" sz="2300" dirty="0">
                <a:solidFill>
                  <a:srgbClr val="FFFFFF"/>
                </a:solidFill>
                <a:latin typeface="Open Sans"/>
                <a:ea typeface="Open Sans"/>
                <a:cs typeface="Open Sans"/>
                <a:sym typeface="Open Sans"/>
              </a:rPr>
              <a:t> de ballons </a:t>
            </a:r>
            <a:r>
              <a:rPr lang="en-US" sz="2300" dirty="0" err="1">
                <a:solidFill>
                  <a:srgbClr val="FFFFFF"/>
                </a:solidFill>
                <a:latin typeface="Open Sans"/>
                <a:ea typeface="Open Sans"/>
                <a:cs typeface="Open Sans"/>
                <a:sym typeface="Open Sans"/>
              </a:rPr>
              <a:t>touchés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s'est</a:t>
            </a:r>
            <a:r>
              <a:rPr lang="en-US" sz="2300" dirty="0">
                <a:solidFill>
                  <a:srgbClr val="FFFFFF"/>
                </a:solidFill>
                <a:latin typeface="Open Sans"/>
                <a:ea typeface="Open Sans"/>
                <a:cs typeface="Open Sans"/>
                <a:sym typeface="Open Sans"/>
              </a:rPr>
              <a:t> montré décisif par </a:t>
            </a:r>
            <a:r>
              <a:rPr lang="en-US" sz="2300" dirty="0" err="1">
                <a:solidFill>
                  <a:srgbClr val="FFFFFF"/>
                </a:solidFill>
                <a:latin typeface="Open Sans"/>
                <a:ea typeface="Open Sans"/>
                <a:cs typeface="Open Sans"/>
                <a:sym typeface="Open Sans"/>
              </a:rPr>
              <a:t>ses</a:t>
            </a:r>
            <a:r>
              <a:rPr lang="en-US" sz="2300" dirty="0">
                <a:solidFill>
                  <a:srgbClr val="FFFFFF"/>
                </a:solidFill>
                <a:latin typeface="Open Sans"/>
                <a:ea typeface="Open Sans"/>
                <a:cs typeface="Open Sans"/>
                <a:sym typeface="Open Sans"/>
              </a:rPr>
              <a:t> passes précises et son </a:t>
            </a:r>
            <a:r>
              <a:rPr lang="en-US" sz="2300" dirty="0" err="1">
                <a:solidFill>
                  <a:srgbClr val="FFFFFF"/>
                </a:solidFill>
                <a:latin typeface="Open Sans"/>
                <a:ea typeface="Open Sans"/>
                <a:cs typeface="Open Sans"/>
                <a:sym typeface="Open Sans"/>
              </a:rPr>
              <a:t>sens</a:t>
            </a:r>
            <a:r>
              <a:rPr lang="en-US" sz="2300" dirty="0">
                <a:solidFill>
                  <a:srgbClr val="FFFFFF"/>
                </a:solidFill>
                <a:latin typeface="Open Sans"/>
                <a:ea typeface="Open Sans"/>
                <a:cs typeface="Open Sans"/>
                <a:sym typeface="Open Sans"/>
              </a:rPr>
              <a:t> du but dans des moments </a:t>
            </a:r>
            <a:r>
              <a:rPr lang="en-US" sz="2300" dirty="0" err="1">
                <a:solidFill>
                  <a:srgbClr val="FFFFFF"/>
                </a:solidFill>
                <a:latin typeface="Open Sans"/>
                <a:ea typeface="Open Sans"/>
                <a:cs typeface="Open Sans"/>
                <a:sym typeface="Open Sans"/>
              </a:rPr>
              <a:t>cruciaux.Durant</a:t>
            </a:r>
            <a:r>
              <a:rPr lang="en-US" sz="2300" dirty="0">
                <a:solidFill>
                  <a:srgbClr val="FFFFFF"/>
                </a:solidFill>
                <a:latin typeface="Open Sans"/>
                <a:ea typeface="Open Sans"/>
                <a:cs typeface="Open Sans"/>
                <a:sym typeface="Open Sans"/>
              </a:rPr>
              <a:t> tout le match, il a principalement été </a:t>
            </a:r>
            <a:r>
              <a:rPr lang="en-US" sz="2300" dirty="0" err="1">
                <a:solidFill>
                  <a:srgbClr val="FFFFFF"/>
                </a:solidFill>
                <a:latin typeface="Open Sans"/>
                <a:ea typeface="Open Sans"/>
                <a:cs typeface="Open Sans"/>
                <a:sym typeface="Open Sans"/>
              </a:rPr>
              <a:t>cherché</a:t>
            </a:r>
            <a:r>
              <a:rPr lang="en-US" sz="2300" dirty="0">
                <a:solidFill>
                  <a:srgbClr val="FFFFFF"/>
                </a:solidFill>
                <a:latin typeface="Open Sans"/>
                <a:ea typeface="Open Sans"/>
                <a:cs typeface="Open Sans"/>
                <a:sym typeface="Open Sans"/>
              </a:rPr>
              <a:t> et </a:t>
            </a:r>
            <a:r>
              <a:rPr lang="en-US" sz="2300" dirty="0" err="1">
                <a:solidFill>
                  <a:srgbClr val="FFFFFF"/>
                </a:solidFill>
                <a:latin typeface="Open Sans"/>
                <a:ea typeface="Open Sans"/>
                <a:cs typeface="Open Sans"/>
                <a:sym typeface="Open Sans"/>
              </a:rPr>
              <a:t>combiné</a:t>
            </a:r>
            <a:r>
              <a:rPr lang="en-US" sz="2300" dirty="0">
                <a:solidFill>
                  <a:srgbClr val="FFFFFF"/>
                </a:solidFill>
                <a:latin typeface="Open Sans"/>
                <a:ea typeface="Open Sans"/>
                <a:cs typeface="Open Sans"/>
                <a:sym typeface="Open Sans"/>
              </a:rPr>
              <a:t> avec Kieran </a:t>
            </a:r>
            <a:r>
              <a:rPr lang="en-US" sz="2300" dirty="0" err="1">
                <a:solidFill>
                  <a:srgbClr val="FFFFFF"/>
                </a:solidFill>
                <a:latin typeface="Open Sans"/>
                <a:ea typeface="Open Sans"/>
                <a:cs typeface="Open Sans"/>
                <a:sym typeface="Open Sans"/>
              </a:rPr>
              <a:t>gibbs</a:t>
            </a:r>
            <a:r>
              <a:rPr lang="en-US" sz="2300" dirty="0">
                <a:solidFill>
                  <a:srgbClr val="FFFFFF"/>
                </a:solidFill>
                <a:latin typeface="Open Sans"/>
                <a:ea typeface="Open Sans"/>
                <a:cs typeface="Open Sans"/>
                <a:sym typeface="Open Sans"/>
              </a:rPr>
              <a:t> sur le </a:t>
            </a:r>
            <a:r>
              <a:rPr lang="en-US" sz="2300" dirty="0" err="1">
                <a:solidFill>
                  <a:srgbClr val="FFFFFF"/>
                </a:solidFill>
                <a:latin typeface="Open Sans"/>
                <a:ea typeface="Open Sans"/>
                <a:cs typeface="Open Sans"/>
                <a:sym typeface="Open Sans"/>
              </a:rPr>
              <a:t>flanc</a:t>
            </a:r>
            <a:r>
              <a:rPr lang="en-US" sz="2300" dirty="0">
                <a:solidFill>
                  <a:srgbClr val="FFFFFF"/>
                </a:solidFill>
                <a:latin typeface="Open Sans"/>
                <a:ea typeface="Open Sans"/>
                <a:cs typeface="Open Sans"/>
                <a:sym typeface="Open Sans"/>
              </a:rPr>
              <a:t> gauche. Auteur de 2 passes clés et d'un but sur 3 </a:t>
            </a:r>
            <a:r>
              <a:rPr lang="en-US" sz="2300" dirty="0" err="1">
                <a:solidFill>
                  <a:srgbClr val="FFFFFF"/>
                </a:solidFill>
                <a:latin typeface="Open Sans"/>
                <a:ea typeface="Open Sans"/>
                <a:cs typeface="Open Sans"/>
                <a:sym typeface="Open Sans"/>
              </a:rPr>
              <a:t>tirs</a:t>
            </a:r>
            <a:r>
              <a:rPr lang="en-US" sz="2300" dirty="0">
                <a:solidFill>
                  <a:srgbClr val="FFFFFF"/>
                </a:solidFill>
                <a:latin typeface="Open Sans"/>
                <a:ea typeface="Open Sans"/>
                <a:cs typeface="Open Sans"/>
                <a:sym typeface="Open Sans"/>
              </a:rPr>
              <a:t>, il a </a:t>
            </a:r>
            <a:r>
              <a:rPr lang="en-US" sz="2300" dirty="0" err="1">
                <a:solidFill>
                  <a:srgbClr val="FFFFFF"/>
                </a:solidFill>
                <a:latin typeface="Open Sans"/>
                <a:ea typeface="Open Sans"/>
                <a:cs typeface="Open Sans"/>
                <a:sym typeface="Open Sans"/>
              </a:rPr>
              <a:t>démontré</a:t>
            </a:r>
            <a:r>
              <a:rPr lang="en-US" sz="2300" dirty="0">
                <a:solidFill>
                  <a:srgbClr val="FFFFFF"/>
                </a:solidFill>
                <a:latin typeface="Open Sans"/>
                <a:ea typeface="Open Sans"/>
                <a:cs typeface="Open Sans"/>
                <a:sym typeface="Open Sans"/>
              </a:rPr>
              <a:t> toute </a:t>
            </a:r>
            <a:r>
              <a:rPr lang="en-US" sz="2300" dirty="0" err="1">
                <a:solidFill>
                  <a:srgbClr val="FFFFFF"/>
                </a:solidFill>
                <a:latin typeface="Open Sans"/>
                <a:ea typeface="Open Sans"/>
                <a:cs typeface="Open Sans"/>
                <a:sym typeface="Open Sans"/>
              </a:rPr>
              <a:t>l'étendue</a:t>
            </a:r>
            <a:r>
              <a:rPr lang="en-US" sz="2300" dirty="0">
                <a:solidFill>
                  <a:srgbClr val="FFFFFF"/>
                </a:solidFill>
                <a:latin typeface="Open Sans"/>
                <a:ea typeface="Open Sans"/>
                <a:cs typeface="Open Sans"/>
                <a:sym typeface="Open Sans"/>
              </a:rPr>
              <a:t> de son talent en </a:t>
            </a:r>
            <a:r>
              <a:rPr lang="en-US" sz="2300" dirty="0" err="1">
                <a:solidFill>
                  <a:srgbClr val="FFFFFF"/>
                </a:solidFill>
                <a:latin typeface="Open Sans"/>
                <a:ea typeface="Open Sans"/>
                <a:cs typeface="Open Sans"/>
                <a:sym typeface="Open Sans"/>
              </a:rPr>
              <a:t>permettant</a:t>
            </a:r>
            <a:r>
              <a:rPr lang="en-US" sz="2300" dirty="0">
                <a:solidFill>
                  <a:srgbClr val="FFFFFF"/>
                </a:solidFill>
                <a:latin typeface="Open Sans"/>
                <a:ea typeface="Open Sans"/>
                <a:cs typeface="Open Sans"/>
                <a:sym typeface="Open Sans"/>
              </a:rPr>
              <a:t> à son équipe de </a:t>
            </a:r>
            <a:r>
              <a:rPr lang="en-US" sz="2300" dirty="0" err="1">
                <a:solidFill>
                  <a:srgbClr val="FFFFFF"/>
                </a:solidFill>
                <a:latin typeface="Open Sans"/>
                <a:ea typeface="Open Sans"/>
                <a:cs typeface="Open Sans"/>
                <a:sym typeface="Open Sans"/>
              </a:rPr>
              <a:t>revenir</a:t>
            </a:r>
            <a:r>
              <a:rPr lang="en-US" sz="2300" dirty="0">
                <a:solidFill>
                  <a:srgbClr val="FFFFFF"/>
                </a:solidFill>
                <a:latin typeface="Open Sans"/>
                <a:ea typeface="Open Sans"/>
                <a:cs typeface="Open Sans"/>
                <a:sym typeface="Open Sans"/>
              </a:rPr>
              <a:t> dans un match difficile, à </a:t>
            </a:r>
            <a:r>
              <a:rPr lang="en-US" sz="2300" dirty="0" err="1">
                <a:solidFill>
                  <a:srgbClr val="FFFFFF"/>
                </a:solidFill>
                <a:latin typeface="Open Sans"/>
                <a:ea typeface="Open Sans"/>
                <a:cs typeface="Open Sans"/>
                <a:sym typeface="Open Sans"/>
              </a:rPr>
              <a:t>l’exterieur</a:t>
            </a:r>
            <a:r>
              <a:rPr lang="en-US" sz="2300" dirty="0">
                <a:solidFill>
                  <a:srgbClr val="FFFFFF"/>
                </a:solidFill>
                <a:latin typeface="Open Sans"/>
                <a:ea typeface="Open Sans"/>
                <a:cs typeface="Open Sans"/>
                <a:sym typeface="Open Sans"/>
              </a:rPr>
              <a:t> et dans une situation </a:t>
            </a:r>
            <a:r>
              <a:rPr lang="en-US" sz="2300" dirty="0" err="1">
                <a:solidFill>
                  <a:srgbClr val="FFFFFF"/>
                </a:solidFill>
                <a:latin typeface="Open Sans"/>
                <a:ea typeface="Open Sans"/>
                <a:cs typeface="Open Sans"/>
                <a:sym typeface="Open Sans"/>
              </a:rPr>
              <a:t>désespérée</a:t>
            </a:r>
            <a:r>
              <a:rPr lang="en-US" sz="2300" dirty="0">
                <a:solidFill>
                  <a:srgbClr val="FFFFFF"/>
                </a:solidFill>
                <a:latin typeface="Open Sans"/>
                <a:ea typeface="Open Sans"/>
                <a:cs typeface="Open Sans"/>
                <a:sym typeface="Open Sans"/>
              </a:rPr>
              <a:t>. Grâce à son impact, il a </a:t>
            </a:r>
            <a:r>
              <a:rPr lang="en-US" sz="2300" dirty="0" err="1">
                <a:solidFill>
                  <a:srgbClr val="FFFFFF"/>
                </a:solidFill>
                <a:latin typeface="Open Sans"/>
                <a:ea typeface="Open Sans"/>
                <a:cs typeface="Open Sans"/>
                <a:sym typeface="Open Sans"/>
              </a:rPr>
              <a:t>su</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délivrer</a:t>
            </a:r>
            <a:r>
              <a:rPr lang="en-US" sz="2300" dirty="0">
                <a:solidFill>
                  <a:srgbClr val="FFFFFF"/>
                </a:solidFill>
                <a:latin typeface="Open Sans"/>
                <a:ea typeface="Open Sans"/>
                <a:cs typeface="Open Sans"/>
                <a:sym typeface="Open Sans"/>
              </a:rPr>
              <a:t> son équipe et </a:t>
            </a:r>
            <a:r>
              <a:rPr lang="en-US" sz="2300" dirty="0" err="1">
                <a:solidFill>
                  <a:srgbClr val="FFFFFF"/>
                </a:solidFill>
                <a:latin typeface="Open Sans"/>
                <a:ea typeface="Open Sans"/>
                <a:cs typeface="Open Sans"/>
                <a:sym typeface="Open Sans"/>
              </a:rPr>
              <a:t>renverser</a:t>
            </a:r>
            <a:r>
              <a:rPr lang="en-US" sz="2300" dirty="0">
                <a:solidFill>
                  <a:srgbClr val="FFFFFF"/>
                </a:solidFill>
                <a:latin typeface="Open Sans"/>
                <a:ea typeface="Open Sans"/>
                <a:cs typeface="Open Sans"/>
                <a:sym typeface="Open Sans"/>
              </a:rPr>
              <a:t> la tendance.</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35</a:t>
            </a:r>
          </a:p>
        </p:txBody>
      </p:sp>
      <p:sp>
        <p:nvSpPr>
          <p:cNvPr id="8" name="TextBox 8"/>
          <p:cNvSpPr txBox="1"/>
          <p:nvPr/>
        </p:nvSpPr>
        <p:spPr>
          <a:xfrm>
            <a:off x="818119" y="1341196"/>
            <a:ext cx="9534186" cy="999744"/>
          </a:xfrm>
          <a:prstGeom prst="rect">
            <a:avLst/>
          </a:prstGeom>
        </p:spPr>
        <p:txBody>
          <a:bodyPr lIns="0" tIns="0" rIns="0" bIns="0" rtlCol="0" anchor="t">
            <a:spAutoFit/>
          </a:bodyPr>
          <a:lstStyle/>
          <a:p>
            <a:pPr algn="l">
              <a:lnSpc>
                <a:spcPts val="6048"/>
              </a:lnSpc>
            </a:pPr>
            <a:r>
              <a:rPr lang="en-US" sz="5600" b="1" i="1">
                <a:solidFill>
                  <a:srgbClr val="CF1B1B"/>
                </a:solidFill>
                <a:latin typeface="Jaturat Bold Italics"/>
                <a:ea typeface="Jaturat Bold Italics"/>
                <a:cs typeface="Jaturat Bold Italics"/>
                <a:sym typeface="Jaturat Bold Italics"/>
              </a:rPr>
              <a:t>ALEXIS SANCHEZ</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1599101" y="2690348"/>
            <a:ext cx="15089798" cy="1358082"/>
          </a:xfrm>
          <a:custGeom>
            <a:avLst/>
            <a:gdLst/>
            <a:ahLst/>
            <a:cxnLst/>
            <a:rect l="l" t="t" r="r" b="b"/>
            <a:pathLst>
              <a:path w="15089798" h="1358082">
                <a:moveTo>
                  <a:pt x="0" y="0"/>
                </a:moveTo>
                <a:lnTo>
                  <a:pt x="15089798" y="0"/>
                </a:lnTo>
                <a:lnTo>
                  <a:pt x="15089798" y="1358082"/>
                </a:lnTo>
                <a:lnTo>
                  <a:pt x="0" y="1358082"/>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1028700" y="251243"/>
            <a:ext cx="17602002" cy="769441"/>
          </a:xfrm>
          <a:prstGeom prst="rect">
            <a:avLst/>
          </a:prstGeom>
        </p:spPr>
        <p:txBody>
          <a:bodyPr lIns="0" tIns="0" rIns="0" bIns="0" rtlCol="0" anchor="t">
            <a:spAutoFit/>
          </a:bodyPr>
          <a:lstStyle/>
          <a:p>
            <a:pPr algn="l">
              <a:lnSpc>
                <a:spcPts val="6048"/>
              </a:lnSpc>
            </a:pPr>
            <a:r>
              <a:rPr lang="en-US" sz="5600" b="1" i="1" dirty="0">
                <a:solidFill>
                  <a:srgbClr val="FFDE59"/>
                </a:solidFill>
                <a:latin typeface="Jaturat Bold Italics"/>
                <a:ea typeface="Jaturat Bold Italics"/>
                <a:cs typeface="Jaturat Bold Italics"/>
                <a:sym typeface="Jaturat Bold Italics"/>
              </a:rPr>
              <a:t>JOUEURS STARS : </a:t>
            </a:r>
            <a:r>
              <a:rPr lang="en-US" sz="5600" b="1" i="1" dirty="0">
                <a:solidFill>
                  <a:srgbClr val="004AAD"/>
                </a:solidFill>
                <a:latin typeface="Jaturat Bold Italics"/>
                <a:ea typeface="Jaturat Bold Italics"/>
                <a:cs typeface="Jaturat Bold Italics"/>
                <a:sym typeface="Jaturat Bold Italics"/>
              </a:rPr>
              <a:t>Kane</a:t>
            </a:r>
            <a:r>
              <a:rPr lang="en-US" sz="5600" b="1" i="1" dirty="0">
                <a:solidFill>
                  <a:srgbClr val="FFDE59"/>
                </a:solidFill>
                <a:latin typeface="Jaturat Bold Italics"/>
                <a:ea typeface="Jaturat Bold Italics"/>
                <a:cs typeface="Jaturat Bold Italics"/>
                <a:sym typeface="Jaturat Bold Italics"/>
              </a:rPr>
              <a:t> VS </a:t>
            </a:r>
            <a:r>
              <a:rPr lang="en-US" sz="5600" b="1" i="1" dirty="0">
                <a:solidFill>
                  <a:srgbClr val="CF1B1B"/>
                </a:solidFill>
                <a:latin typeface="Jaturat Bold Italics"/>
                <a:ea typeface="Jaturat Bold Italics"/>
                <a:cs typeface="Jaturat Bold Italics"/>
                <a:sym typeface="Jaturat Bold Italics"/>
              </a:rPr>
              <a:t>Sànchez</a:t>
            </a:r>
          </a:p>
        </p:txBody>
      </p:sp>
      <p:sp>
        <p:nvSpPr>
          <p:cNvPr id="5" name="TextBox 5"/>
          <p:cNvSpPr txBox="1"/>
          <p:nvPr/>
        </p:nvSpPr>
        <p:spPr>
          <a:xfrm>
            <a:off x="514350" y="5449691"/>
            <a:ext cx="17259300" cy="2586542"/>
          </a:xfrm>
          <a:prstGeom prst="rect">
            <a:avLst/>
          </a:prstGeom>
        </p:spPr>
        <p:txBody>
          <a:bodyPr lIns="0" tIns="0" rIns="0" bIns="0" rtlCol="0" anchor="t">
            <a:spAutoFit/>
          </a:bodyPr>
          <a:lstStyle/>
          <a:p>
            <a:pPr algn="just">
              <a:lnSpc>
                <a:spcPts val="3360"/>
              </a:lnSpc>
            </a:pPr>
            <a:r>
              <a:rPr lang="en-US" sz="2400" dirty="0">
                <a:solidFill>
                  <a:srgbClr val="FFFFFF"/>
                </a:solidFill>
                <a:latin typeface="Open Sans"/>
                <a:ea typeface="Open Sans"/>
                <a:cs typeface="Open Sans"/>
                <a:sym typeface="Open Sans"/>
              </a:rPr>
              <a:t>Ces deux joueurs se </a:t>
            </a:r>
            <a:r>
              <a:rPr lang="en-US" sz="2400" dirty="0" err="1">
                <a:solidFill>
                  <a:srgbClr val="FFFFFF"/>
                </a:solidFill>
                <a:latin typeface="Open Sans"/>
                <a:ea typeface="Open Sans"/>
                <a:cs typeface="Open Sans"/>
                <a:sym typeface="Open Sans"/>
              </a:rPr>
              <a:t>ressemblent</a:t>
            </a:r>
            <a:r>
              <a:rPr lang="en-US" sz="2400" dirty="0">
                <a:solidFill>
                  <a:srgbClr val="FFFFFF"/>
                </a:solidFill>
                <a:latin typeface="Open Sans"/>
                <a:ea typeface="Open Sans"/>
                <a:cs typeface="Open Sans"/>
                <a:sym typeface="Open Sans"/>
              </a:rPr>
              <a:t> sur un point </a:t>
            </a:r>
            <a:r>
              <a:rPr lang="en-US" sz="2400" dirty="0" err="1">
                <a:solidFill>
                  <a:srgbClr val="FFFFFF"/>
                </a:solidFill>
                <a:latin typeface="Open Sans"/>
                <a:ea typeface="Open Sans"/>
                <a:cs typeface="Open Sans"/>
                <a:sym typeface="Open Sans"/>
              </a:rPr>
              <a:t>essentiel</a:t>
            </a:r>
            <a:r>
              <a:rPr lang="en-US" sz="2400" dirty="0">
                <a:solidFill>
                  <a:srgbClr val="FFFFFF"/>
                </a:solidFill>
                <a:latin typeface="Open Sans"/>
                <a:ea typeface="Open Sans"/>
                <a:cs typeface="Open Sans"/>
                <a:sym typeface="Open Sans"/>
              </a:rPr>
              <a:t> : leur polyvalence sur le terrain. Chacun </a:t>
            </a:r>
            <a:r>
              <a:rPr lang="en-US" sz="2400" dirty="0" err="1">
                <a:solidFill>
                  <a:srgbClr val="FFFFFF"/>
                </a:solidFill>
                <a:latin typeface="Open Sans"/>
                <a:ea typeface="Open Sans"/>
                <a:cs typeface="Open Sans"/>
                <a:sym typeface="Open Sans"/>
              </a:rPr>
              <a:t>maîtrise</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plusieurs</a:t>
            </a:r>
            <a:r>
              <a:rPr lang="en-US" sz="2400" dirty="0">
                <a:solidFill>
                  <a:srgbClr val="FFFFFF"/>
                </a:solidFill>
                <a:latin typeface="Open Sans"/>
                <a:ea typeface="Open Sans"/>
                <a:cs typeface="Open Sans"/>
                <a:sym typeface="Open Sans"/>
              </a:rPr>
              <a:t> aspects du jeu, ce qui les distingue des </a:t>
            </a:r>
            <a:r>
              <a:rPr lang="en-US" sz="2400" dirty="0" err="1">
                <a:solidFill>
                  <a:srgbClr val="FFFFFF"/>
                </a:solidFill>
                <a:latin typeface="Open Sans"/>
                <a:ea typeface="Open Sans"/>
                <a:cs typeface="Open Sans"/>
                <a:sym typeface="Open Sans"/>
              </a:rPr>
              <a:t>autres</a:t>
            </a:r>
            <a:r>
              <a:rPr lang="en-US" sz="2400" dirty="0">
                <a:solidFill>
                  <a:srgbClr val="FFFFFF"/>
                </a:solidFill>
                <a:latin typeface="Open Sans"/>
                <a:ea typeface="Open Sans"/>
                <a:cs typeface="Open Sans"/>
                <a:sym typeface="Open Sans"/>
              </a:rPr>
              <a:t> joueurs </a:t>
            </a:r>
            <a:r>
              <a:rPr lang="en-US" sz="2400" dirty="0" err="1">
                <a:solidFill>
                  <a:srgbClr val="FFFFFF"/>
                </a:solidFill>
                <a:latin typeface="Open Sans"/>
                <a:ea typeface="Open Sans"/>
                <a:cs typeface="Open Sans"/>
                <a:sym typeface="Open Sans"/>
              </a:rPr>
              <a:t>évoluant</a:t>
            </a:r>
            <a:r>
              <a:rPr lang="en-US" sz="2400" dirty="0">
                <a:solidFill>
                  <a:srgbClr val="FFFFFF"/>
                </a:solidFill>
                <a:latin typeface="Open Sans"/>
                <a:ea typeface="Open Sans"/>
                <a:cs typeface="Open Sans"/>
                <a:sym typeface="Open Sans"/>
              </a:rPr>
              <a:t> à </a:t>
            </a:r>
            <a:r>
              <a:rPr lang="en-US" sz="2400" dirty="0" err="1">
                <a:solidFill>
                  <a:srgbClr val="FFFFFF"/>
                </a:solidFill>
                <a:latin typeface="Open Sans"/>
                <a:ea typeface="Open Sans"/>
                <a:cs typeface="Open Sans"/>
                <a:sym typeface="Open Sans"/>
              </a:rPr>
              <a:t>leurs</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postes</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respectifs</a:t>
            </a:r>
            <a:r>
              <a:rPr lang="en-US" sz="2400" dirty="0">
                <a:solidFill>
                  <a:srgbClr val="FFFFFF"/>
                </a:solidFill>
                <a:latin typeface="Open Sans"/>
                <a:ea typeface="Open Sans"/>
                <a:cs typeface="Open Sans"/>
                <a:sym typeface="Open Sans"/>
              </a:rPr>
              <a:t>. Sánchez, en tant </a:t>
            </a:r>
            <a:r>
              <a:rPr lang="en-US" sz="2400" dirty="0" err="1">
                <a:solidFill>
                  <a:srgbClr val="FFFFFF"/>
                </a:solidFill>
                <a:latin typeface="Open Sans"/>
                <a:ea typeface="Open Sans"/>
                <a:cs typeface="Open Sans"/>
                <a:sym typeface="Open Sans"/>
              </a:rPr>
              <a:t>qu'ailier</a:t>
            </a:r>
            <a:r>
              <a:rPr lang="en-US" sz="2400" dirty="0">
                <a:solidFill>
                  <a:srgbClr val="FFFFFF"/>
                </a:solidFill>
                <a:latin typeface="Open Sans"/>
                <a:ea typeface="Open Sans"/>
                <a:cs typeface="Open Sans"/>
                <a:sym typeface="Open Sans"/>
              </a:rPr>
              <a:t>, se distingue par sa </a:t>
            </a:r>
            <a:r>
              <a:rPr lang="en-US" sz="2400" dirty="0" err="1">
                <a:solidFill>
                  <a:srgbClr val="FFFFFF"/>
                </a:solidFill>
                <a:latin typeface="Open Sans"/>
                <a:ea typeface="Open Sans"/>
                <a:cs typeface="Open Sans"/>
                <a:sym typeface="Open Sans"/>
              </a:rPr>
              <a:t>capacité</a:t>
            </a:r>
            <a:r>
              <a:rPr lang="en-US" sz="2400" dirty="0">
                <a:solidFill>
                  <a:srgbClr val="FFFFFF"/>
                </a:solidFill>
                <a:latin typeface="Open Sans"/>
                <a:ea typeface="Open Sans"/>
                <a:cs typeface="Open Sans"/>
                <a:sym typeface="Open Sans"/>
              </a:rPr>
              <a:t> à marquer </a:t>
            </a:r>
            <a:r>
              <a:rPr lang="en-US" sz="2400" dirty="0" err="1">
                <a:solidFill>
                  <a:srgbClr val="FFFFFF"/>
                </a:solidFill>
                <a:latin typeface="Open Sans"/>
                <a:ea typeface="Open Sans"/>
                <a:cs typeface="Open Sans"/>
                <a:sym typeface="Open Sans"/>
              </a:rPr>
              <a:t>fréquemment</a:t>
            </a:r>
            <a:r>
              <a:rPr lang="en-US" sz="2400" dirty="0">
                <a:solidFill>
                  <a:srgbClr val="FFFFFF"/>
                </a:solidFill>
                <a:latin typeface="Open Sans"/>
                <a:ea typeface="Open Sans"/>
                <a:cs typeface="Open Sans"/>
                <a:sym typeface="Open Sans"/>
              </a:rPr>
              <a:t>, tandis que Kane, bien </a:t>
            </a:r>
            <a:r>
              <a:rPr lang="en-US" sz="2400" dirty="0" err="1">
                <a:solidFill>
                  <a:srgbClr val="FFFFFF"/>
                </a:solidFill>
                <a:latin typeface="Open Sans"/>
                <a:ea typeface="Open Sans"/>
                <a:cs typeface="Open Sans"/>
                <a:sym typeface="Open Sans"/>
              </a:rPr>
              <a:t>qu'attaquant</a:t>
            </a:r>
            <a:r>
              <a:rPr lang="en-US" sz="2400" dirty="0">
                <a:solidFill>
                  <a:srgbClr val="FFFFFF"/>
                </a:solidFill>
                <a:latin typeface="Open Sans"/>
                <a:ea typeface="Open Sans"/>
                <a:cs typeface="Open Sans"/>
                <a:sym typeface="Open Sans"/>
              </a:rPr>
              <a:t>, est </a:t>
            </a:r>
            <a:r>
              <a:rPr lang="en-US" sz="2400" dirty="0" err="1">
                <a:solidFill>
                  <a:srgbClr val="FFFFFF"/>
                </a:solidFill>
                <a:latin typeface="Open Sans"/>
                <a:ea typeface="Open Sans"/>
                <a:cs typeface="Open Sans"/>
                <a:sym typeface="Open Sans"/>
              </a:rPr>
              <a:t>également</a:t>
            </a:r>
            <a:r>
              <a:rPr lang="en-US" sz="2400" dirty="0">
                <a:solidFill>
                  <a:srgbClr val="FFFFFF"/>
                </a:solidFill>
                <a:latin typeface="Open Sans"/>
                <a:ea typeface="Open Sans"/>
                <a:cs typeface="Open Sans"/>
                <a:sym typeface="Open Sans"/>
              </a:rPr>
              <a:t> capable de créer le danger au-</a:t>
            </a:r>
            <a:r>
              <a:rPr lang="en-US" sz="2400" dirty="0" err="1">
                <a:solidFill>
                  <a:srgbClr val="FFFFFF"/>
                </a:solidFill>
                <a:latin typeface="Open Sans"/>
                <a:ea typeface="Open Sans"/>
                <a:cs typeface="Open Sans"/>
                <a:sym typeface="Open Sans"/>
              </a:rPr>
              <a:t>delà</a:t>
            </a:r>
            <a:r>
              <a:rPr lang="en-US" sz="2400" dirty="0">
                <a:solidFill>
                  <a:srgbClr val="FFFFFF"/>
                </a:solidFill>
                <a:latin typeface="Open Sans"/>
                <a:ea typeface="Open Sans"/>
                <a:cs typeface="Open Sans"/>
                <a:sym typeface="Open Sans"/>
              </a:rPr>
              <a:t> de </a:t>
            </a:r>
            <a:r>
              <a:rPr lang="en-US" sz="2400" dirty="0" err="1">
                <a:solidFill>
                  <a:srgbClr val="FFFFFF"/>
                </a:solidFill>
                <a:latin typeface="Open Sans"/>
                <a:ea typeface="Open Sans"/>
                <a:cs typeface="Open Sans"/>
                <a:sym typeface="Open Sans"/>
              </a:rPr>
              <a:t>ses</a:t>
            </a:r>
            <a:r>
              <a:rPr lang="en-US" sz="2400" dirty="0">
                <a:solidFill>
                  <a:srgbClr val="FFFFFF"/>
                </a:solidFill>
                <a:latin typeface="Open Sans"/>
                <a:ea typeface="Open Sans"/>
                <a:cs typeface="Open Sans"/>
                <a:sym typeface="Open Sans"/>
              </a:rPr>
              <a:t> frappes,. </a:t>
            </a:r>
            <a:r>
              <a:rPr lang="en-US" sz="2400" dirty="0" err="1">
                <a:solidFill>
                  <a:srgbClr val="FFFFFF"/>
                </a:solidFill>
                <a:latin typeface="Open Sans"/>
                <a:ea typeface="Open Sans"/>
                <a:cs typeface="Open Sans"/>
                <a:sym typeface="Open Sans"/>
              </a:rPr>
              <a:t>C’est</a:t>
            </a:r>
            <a:r>
              <a:rPr lang="en-US" sz="2400" dirty="0">
                <a:solidFill>
                  <a:srgbClr val="FFFFFF"/>
                </a:solidFill>
                <a:latin typeface="Open Sans"/>
                <a:ea typeface="Open Sans"/>
                <a:cs typeface="Open Sans"/>
                <a:sym typeface="Open Sans"/>
              </a:rPr>
              <a:t> un attaquent qui </a:t>
            </a:r>
            <a:r>
              <a:rPr lang="en-US" sz="2400" dirty="0" err="1">
                <a:solidFill>
                  <a:srgbClr val="FFFFFF"/>
                </a:solidFill>
                <a:latin typeface="Open Sans"/>
                <a:ea typeface="Open Sans"/>
                <a:cs typeface="Open Sans"/>
                <a:sym typeface="Open Sans"/>
              </a:rPr>
              <a:t>touche</a:t>
            </a:r>
            <a:r>
              <a:rPr lang="en-US" sz="2400" dirty="0">
                <a:solidFill>
                  <a:srgbClr val="FFFFFF"/>
                </a:solidFill>
                <a:latin typeface="Open Sans"/>
                <a:ea typeface="Open Sans"/>
                <a:cs typeface="Open Sans"/>
                <a:sym typeface="Open Sans"/>
              </a:rPr>
              <a:t> </a:t>
            </a:r>
            <a:r>
              <a:rPr lang="en-US" sz="2400" dirty="0" err="1">
                <a:solidFill>
                  <a:srgbClr val="FFFFFF"/>
                </a:solidFill>
                <a:latin typeface="Open Sans"/>
                <a:ea typeface="Open Sans"/>
                <a:cs typeface="Open Sans"/>
                <a:sym typeface="Open Sans"/>
              </a:rPr>
              <a:t>frequemment</a:t>
            </a:r>
            <a:r>
              <a:rPr lang="en-US" sz="2400" dirty="0">
                <a:solidFill>
                  <a:srgbClr val="FFFFFF"/>
                </a:solidFill>
                <a:latin typeface="Open Sans"/>
                <a:ea typeface="Open Sans"/>
                <a:cs typeface="Open Sans"/>
                <a:sym typeface="Open Sans"/>
              </a:rPr>
              <a:t> le ballon. Tous deux ont joué un rôle crucial dans </a:t>
            </a:r>
            <a:r>
              <a:rPr lang="en-US" sz="2400" dirty="0" err="1">
                <a:solidFill>
                  <a:srgbClr val="FFFFFF"/>
                </a:solidFill>
                <a:latin typeface="Open Sans"/>
                <a:ea typeface="Open Sans"/>
                <a:cs typeface="Open Sans"/>
                <a:sym typeface="Open Sans"/>
              </a:rPr>
              <a:t>différents</a:t>
            </a:r>
            <a:r>
              <a:rPr lang="en-US" sz="2400" dirty="0">
                <a:solidFill>
                  <a:srgbClr val="FFFFFF"/>
                </a:solidFill>
                <a:latin typeface="Open Sans"/>
                <a:ea typeface="Open Sans"/>
                <a:cs typeface="Open Sans"/>
                <a:sym typeface="Open Sans"/>
              </a:rPr>
              <a:t> aspects du match, </a:t>
            </a:r>
            <a:r>
              <a:rPr lang="en-US" sz="2400" dirty="0" err="1">
                <a:solidFill>
                  <a:srgbClr val="FFFFFF"/>
                </a:solidFill>
                <a:latin typeface="Open Sans"/>
                <a:ea typeface="Open Sans"/>
                <a:cs typeface="Open Sans"/>
                <a:sym typeface="Open Sans"/>
              </a:rPr>
              <a:t>prouvant</a:t>
            </a:r>
            <a:r>
              <a:rPr lang="en-US" sz="2400" dirty="0">
                <a:solidFill>
                  <a:srgbClr val="FFFFFF"/>
                </a:solidFill>
                <a:latin typeface="Open Sans"/>
                <a:ea typeface="Open Sans"/>
                <a:cs typeface="Open Sans"/>
                <a:sym typeface="Open Sans"/>
              </a:rPr>
              <a:t> leur importance et leur </a:t>
            </a:r>
            <a:r>
              <a:rPr lang="en-US" sz="2400" dirty="0" err="1">
                <a:solidFill>
                  <a:srgbClr val="FFFFFF"/>
                </a:solidFill>
                <a:latin typeface="Open Sans"/>
                <a:ea typeface="Open Sans"/>
                <a:cs typeface="Open Sans"/>
                <a:sym typeface="Open Sans"/>
              </a:rPr>
              <a:t>présence</a:t>
            </a:r>
            <a:r>
              <a:rPr lang="en-US" sz="2400" dirty="0">
                <a:solidFill>
                  <a:srgbClr val="FFFFFF"/>
                </a:solidFill>
                <a:latin typeface="Open Sans"/>
                <a:ea typeface="Open Sans"/>
                <a:cs typeface="Open Sans"/>
                <a:sym typeface="Open Sans"/>
              </a:rPr>
              <a:t> dans les moments </a:t>
            </a:r>
            <a:r>
              <a:rPr lang="en-US" sz="2400" dirty="0" err="1">
                <a:solidFill>
                  <a:srgbClr val="FFFFFF"/>
                </a:solidFill>
                <a:latin typeface="Open Sans"/>
                <a:ea typeface="Open Sans"/>
                <a:cs typeface="Open Sans"/>
                <a:sym typeface="Open Sans"/>
              </a:rPr>
              <a:t>décisifs</a:t>
            </a:r>
            <a:r>
              <a:rPr lang="en-US" sz="2400" dirty="0">
                <a:solidFill>
                  <a:srgbClr val="FFFFFF"/>
                </a:solidFill>
                <a:latin typeface="Open Sans"/>
                <a:ea typeface="Open Sans"/>
                <a:cs typeface="Open Sans"/>
                <a:sym typeface="Open Sans"/>
              </a:rPr>
              <a:t> des grands </a:t>
            </a:r>
            <a:r>
              <a:rPr lang="en-US" sz="2400" dirty="0" err="1">
                <a:solidFill>
                  <a:srgbClr val="FFFFFF"/>
                </a:solidFill>
                <a:latin typeface="Open Sans"/>
                <a:ea typeface="Open Sans"/>
                <a:cs typeface="Open Sans"/>
                <a:sym typeface="Open Sans"/>
              </a:rPr>
              <a:t>matchs</a:t>
            </a:r>
            <a:r>
              <a:rPr lang="en-US" sz="2400" dirty="0">
                <a:solidFill>
                  <a:srgbClr val="FFFFFF"/>
                </a:solidFill>
                <a:latin typeface="Open Sans"/>
                <a:ea typeface="Open Sans"/>
                <a:cs typeface="Open Sans"/>
                <a:sym typeface="Open Sans"/>
              </a:rPr>
              <a:t>.</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36</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TextBox 3"/>
          <p:cNvSpPr txBox="1"/>
          <p:nvPr/>
        </p:nvSpPr>
        <p:spPr>
          <a:xfrm>
            <a:off x="342999" y="184046"/>
            <a:ext cx="17602002" cy="999744"/>
          </a:xfrm>
          <a:prstGeom prst="rect">
            <a:avLst/>
          </a:prstGeom>
        </p:spPr>
        <p:txBody>
          <a:bodyPr lIns="0" tIns="0" rIns="0" bIns="0" rtlCol="0" anchor="t">
            <a:spAutoFit/>
          </a:bodyPr>
          <a:lstStyle/>
          <a:p>
            <a:pPr algn="ctr">
              <a:lnSpc>
                <a:spcPts val="6048"/>
              </a:lnSpc>
            </a:pPr>
            <a:r>
              <a:rPr lang="en-US" sz="5600" b="1" i="1">
                <a:solidFill>
                  <a:srgbClr val="FFFFFF"/>
                </a:solidFill>
                <a:latin typeface="Jaturat Bold Italics"/>
                <a:ea typeface="Jaturat Bold Italics"/>
                <a:cs typeface="Jaturat Bold Italics"/>
                <a:sym typeface="Jaturat Bold Italics"/>
              </a:rPr>
              <a:t>FACTEURS DÉTERMINANTS DU MATCH</a:t>
            </a:r>
          </a:p>
        </p:txBody>
      </p:sp>
      <p:sp>
        <p:nvSpPr>
          <p:cNvPr id="4" name="TextBox 4"/>
          <p:cNvSpPr txBox="1"/>
          <p:nvPr/>
        </p:nvSpPr>
        <p:spPr>
          <a:xfrm>
            <a:off x="237389" y="1381653"/>
            <a:ext cx="17312424" cy="7924862"/>
          </a:xfrm>
          <a:prstGeom prst="rect">
            <a:avLst/>
          </a:prstGeom>
        </p:spPr>
        <p:txBody>
          <a:bodyPr lIns="0" tIns="0" rIns="0" bIns="0" rtlCol="0" anchor="t">
            <a:spAutoFit/>
          </a:bodyPr>
          <a:lstStyle/>
          <a:p>
            <a:pPr marL="542562" lvl="1" indent="-271281" algn="just">
              <a:lnSpc>
                <a:spcPts val="3518"/>
              </a:lnSpc>
              <a:buFont typeface="Arial"/>
              <a:buChar char="•"/>
            </a:pPr>
            <a:r>
              <a:rPr lang="en-US" sz="2513" b="1" dirty="0">
                <a:solidFill>
                  <a:srgbClr val="FFFFFF"/>
                </a:solidFill>
                <a:latin typeface="Open Sans Bold"/>
                <a:ea typeface="Open Sans Bold"/>
                <a:cs typeface="Open Sans Bold"/>
                <a:sym typeface="Open Sans Bold"/>
              </a:rPr>
              <a:t>Match </a:t>
            </a:r>
            <a:r>
              <a:rPr lang="en-US" sz="2513" b="1" dirty="0" err="1">
                <a:solidFill>
                  <a:srgbClr val="FFFFFF"/>
                </a:solidFill>
                <a:latin typeface="Open Sans Bold"/>
                <a:ea typeface="Open Sans Bold"/>
                <a:cs typeface="Open Sans Bold"/>
                <a:sym typeface="Open Sans Bold"/>
              </a:rPr>
              <a:t>équilibré</a:t>
            </a:r>
            <a:r>
              <a:rPr lang="en-US" sz="2513" b="1" dirty="0">
                <a:solidFill>
                  <a:srgbClr val="FFFFFF"/>
                </a:solidFill>
                <a:latin typeface="Open Sans Bold"/>
                <a:ea typeface="Open Sans Bold"/>
                <a:cs typeface="Open Sans Bold"/>
                <a:sym typeface="Open Sans Bold"/>
              </a:rPr>
              <a:t> :</a:t>
            </a:r>
          </a:p>
          <a:p>
            <a:pPr marL="955587" lvl="2" indent="-318529" algn="just">
              <a:lnSpc>
                <a:spcPts val="3098"/>
              </a:lnSpc>
              <a:buFont typeface="Arial"/>
              <a:buChar char="⚬"/>
            </a:pPr>
            <a:r>
              <a:rPr lang="en-US" sz="2213" dirty="0">
                <a:solidFill>
                  <a:srgbClr val="FFFFFF"/>
                </a:solidFill>
                <a:latin typeface="Open Sans"/>
                <a:ea typeface="Open Sans"/>
                <a:cs typeface="Open Sans"/>
                <a:sym typeface="Open Sans"/>
              </a:rPr>
              <a:t>Le début du match a été marqué par un </a:t>
            </a:r>
            <a:r>
              <a:rPr lang="en-US" sz="2213" dirty="0" err="1">
                <a:solidFill>
                  <a:srgbClr val="FFFFFF"/>
                </a:solidFill>
                <a:latin typeface="Open Sans"/>
                <a:ea typeface="Open Sans"/>
                <a:cs typeface="Open Sans"/>
                <a:sym typeface="Open Sans"/>
              </a:rPr>
              <a:t>équilibre</a:t>
            </a:r>
            <a:r>
              <a:rPr lang="en-US" sz="2213" dirty="0">
                <a:solidFill>
                  <a:srgbClr val="FFFFFF"/>
                </a:solidFill>
                <a:latin typeface="Open Sans"/>
                <a:ea typeface="Open Sans"/>
                <a:cs typeface="Open Sans"/>
                <a:sym typeface="Open Sans"/>
              </a:rPr>
              <a:t> </a:t>
            </a:r>
            <a:r>
              <a:rPr lang="en-US" sz="2213" dirty="0" err="1">
                <a:solidFill>
                  <a:srgbClr val="FFFFFF"/>
                </a:solidFill>
                <a:latin typeface="Open Sans"/>
                <a:ea typeface="Open Sans"/>
                <a:cs typeface="Open Sans"/>
                <a:sym typeface="Open Sans"/>
              </a:rPr>
              <a:t>général</a:t>
            </a:r>
            <a:r>
              <a:rPr lang="en-US" sz="2213" dirty="0">
                <a:solidFill>
                  <a:srgbClr val="FFFFFF"/>
                </a:solidFill>
                <a:latin typeface="Open Sans"/>
                <a:ea typeface="Open Sans"/>
                <a:cs typeface="Open Sans"/>
                <a:sym typeface="Open Sans"/>
              </a:rPr>
              <a:t>, avec des occasions pour </a:t>
            </a:r>
            <a:r>
              <a:rPr lang="en-US" sz="2213" dirty="0" err="1">
                <a:solidFill>
                  <a:srgbClr val="FFFFFF"/>
                </a:solidFill>
                <a:latin typeface="Open Sans"/>
                <a:ea typeface="Open Sans"/>
                <a:cs typeface="Open Sans"/>
                <a:sym typeface="Open Sans"/>
              </a:rPr>
              <a:t>chaque</a:t>
            </a:r>
            <a:r>
              <a:rPr lang="en-US" sz="2213" dirty="0">
                <a:solidFill>
                  <a:srgbClr val="FFFFFF"/>
                </a:solidFill>
                <a:latin typeface="Open Sans"/>
                <a:ea typeface="Open Sans"/>
                <a:cs typeface="Open Sans"/>
                <a:sym typeface="Open Sans"/>
              </a:rPr>
              <a:t> équipe, </a:t>
            </a:r>
            <a:r>
              <a:rPr lang="en-US" sz="2213" dirty="0" err="1">
                <a:solidFill>
                  <a:srgbClr val="FFFFFF"/>
                </a:solidFill>
                <a:latin typeface="Open Sans"/>
                <a:ea typeface="Open Sans"/>
                <a:cs typeface="Open Sans"/>
                <a:sym typeface="Open Sans"/>
              </a:rPr>
              <a:t>mettant</a:t>
            </a:r>
            <a:r>
              <a:rPr lang="en-US" sz="2213" dirty="0">
                <a:solidFill>
                  <a:srgbClr val="FFFFFF"/>
                </a:solidFill>
                <a:latin typeface="Open Sans"/>
                <a:ea typeface="Open Sans"/>
                <a:cs typeface="Open Sans"/>
                <a:sym typeface="Open Sans"/>
              </a:rPr>
              <a:t> en lumière </a:t>
            </a:r>
            <a:r>
              <a:rPr lang="en-US" sz="2213" dirty="0" err="1">
                <a:solidFill>
                  <a:srgbClr val="FFFFFF"/>
                </a:solidFill>
                <a:latin typeface="Open Sans"/>
                <a:ea typeface="Open Sans"/>
                <a:cs typeface="Open Sans"/>
                <a:sym typeface="Open Sans"/>
              </a:rPr>
              <a:t>leurs</a:t>
            </a:r>
            <a:r>
              <a:rPr lang="en-US" sz="2213" dirty="0">
                <a:solidFill>
                  <a:srgbClr val="FFFFFF"/>
                </a:solidFill>
                <a:latin typeface="Open Sans"/>
                <a:ea typeface="Open Sans"/>
                <a:cs typeface="Open Sans"/>
                <a:sym typeface="Open Sans"/>
              </a:rPr>
              <a:t> </a:t>
            </a:r>
            <a:r>
              <a:rPr lang="en-US" sz="2213" dirty="0" err="1">
                <a:solidFill>
                  <a:srgbClr val="FFFFFF"/>
                </a:solidFill>
                <a:latin typeface="Open Sans"/>
                <a:ea typeface="Open Sans"/>
                <a:cs typeface="Open Sans"/>
                <a:sym typeface="Open Sans"/>
              </a:rPr>
              <a:t>qualités</a:t>
            </a:r>
            <a:r>
              <a:rPr lang="en-US" sz="2213" dirty="0">
                <a:solidFill>
                  <a:srgbClr val="FFFFFF"/>
                </a:solidFill>
                <a:latin typeface="Open Sans"/>
                <a:ea typeface="Open Sans"/>
                <a:cs typeface="Open Sans"/>
                <a:sym typeface="Open Sans"/>
              </a:rPr>
              <a:t> offensives et </a:t>
            </a:r>
            <a:r>
              <a:rPr lang="en-US" sz="2213" dirty="0" err="1">
                <a:solidFill>
                  <a:srgbClr val="FFFFFF"/>
                </a:solidFill>
                <a:latin typeface="Open Sans"/>
                <a:ea typeface="Open Sans"/>
                <a:cs typeface="Open Sans"/>
                <a:sym typeface="Open Sans"/>
              </a:rPr>
              <a:t>défensives</a:t>
            </a:r>
            <a:r>
              <a:rPr lang="en-US" sz="2213" dirty="0">
                <a:solidFill>
                  <a:srgbClr val="FFFFFF"/>
                </a:solidFill>
                <a:latin typeface="Open Sans"/>
                <a:ea typeface="Open Sans"/>
                <a:cs typeface="Open Sans"/>
                <a:sym typeface="Open Sans"/>
              </a:rPr>
              <a:t> </a:t>
            </a:r>
            <a:r>
              <a:rPr lang="en-US" sz="2213" dirty="0" err="1">
                <a:solidFill>
                  <a:srgbClr val="FFFFFF"/>
                </a:solidFill>
                <a:latin typeface="Open Sans"/>
                <a:ea typeface="Open Sans"/>
                <a:cs typeface="Open Sans"/>
                <a:sym typeface="Open Sans"/>
              </a:rPr>
              <a:t>respectives</a:t>
            </a:r>
            <a:r>
              <a:rPr lang="en-US" sz="2213" dirty="0">
                <a:solidFill>
                  <a:srgbClr val="FFFFFF"/>
                </a:solidFill>
                <a:latin typeface="Open Sans"/>
                <a:ea typeface="Open Sans"/>
                <a:cs typeface="Open Sans"/>
                <a:sym typeface="Open Sans"/>
              </a:rPr>
              <a:t>.</a:t>
            </a:r>
          </a:p>
          <a:p>
            <a:pPr algn="just">
              <a:lnSpc>
                <a:spcPts val="3098"/>
              </a:lnSpc>
            </a:pPr>
            <a:endParaRPr lang="en-US" sz="2213" dirty="0">
              <a:solidFill>
                <a:srgbClr val="FFFFFF"/>
              </a:solidFill>
              <a:latin typeface="Open Sans"/>
              <a:ea typeface="Open Sans"/>
              <a:cs typeface="Open Sans"/>
              <a:sym typeface="Open Sans"/>
            </a:endParaRPr>
          </a:p>
          <a:p>
            <a:pPr marL="542562" lvl="1" indent="-271281" algn="just">
              <a:lnSpc>
                <a:spcPts val="3518"/>
              </a:lnSpc>
              <a:buFont typeface="Arial"/>
              <a:buChar char="•"/>
            </a:pPr>
            <a:r>
              <a:rPr lang="en-US" sz="2513" b="1" dirty="0">
                <a:solidFill>
                  <a:srgbClr val="FFFFFF"/>
                </a:solidFill>
                <a:latin typeface="Open Sans Bold"/>
                <a:ea typeface="Open Sans Bold"/>
                <a:cs typeface="Open Sans Bold"/>
                <a:sym typeface="Open Sans Bold"/>
              </a:rPr>
              <a:t>Expulsion de Coquelin :</a:t>
            </a:r>
          </a:p>
          <a:p>
            <a:pPr marL="998766" lvl="2" indent="-332922" algn="just">
              <a:lnSpc>
                <a:spcPts val="3238"/>
              </a:lnSpc>
              <a:buFont typeface="Arial"/>
              <a:buChar char="⚬"/>
            </a:pPr>
            <a:r>
              <a:rPr lang="en-US" sz="2313" dirty="0">
                <a:solidFill>
                  <a:srgbClr val="FFFFFF"/>
                </a:solidFill>
                <a:latin typeface="Open Sans"/>
                <a:ea typeface="Open Sans"/>
                <a:cs typeface="Open Sans"/>
                <a:sym typeface="Open Sans"/>
              </a:rPr>
              <a:t>À la 55e minute, </a:t>
            </a:r>
            <a:r>
              <a:rPr lang="en-US" sz="2313" dirty="0" err="1">
                <a:solidFill>
                  <a:srgbClr val="FFFFFF"/>
                </a:solidFill>
                <a:latin typeface="Open Sans"/>
                <a:ea typeface="Open Sans"/>
                <a:cs typeface="Open Sans"/>
                <a:sym typeface="Open Sans"/>
              </a:rPr>
              <a:t>l'expulsion</a:t>
            </a:r>
            <a:r>
              <a:rPr lang="en-US" sz="2313" dirty="0">
                <a:solidFill>
                  <a:srgbClr val="FFFFFF"/>
                </a:solidFill>
                <a:latin typeface="Open Sans"/>
                <a:ea typeface="Open Sans"/>
                <a:cs typeface="Open Sans"/>
                <a:sym typeface="Open Sans"/>
              </a:rPr>
              <a:t> de Francis Coquelin a </a:t>
            </a:r>
            <a:r>
              <a:rPr lang="en-US" sz="2313" dirty="0" err="1">
                <a:solidFill>
                  <a:srgbClr val="FFFFFF"/>
                </a:solidFill>
                <a:latin typeface="Open Sans"/>
                <a:ea typeface="Open Sans"/>
                <a:cs typeface="Open Sans"/>
                <a:sym typeface="Open Sans"/>
              </a:rPr>
              <a:t>laissé</a:t>
            </a:r>
            <a:r>
              <a:rPr lang="en-US" sz="2313" dirty="0">
                <a:solidFill>
                  <a:srgbClr val="FFFFFF"/>
                </a:solidFill>
                <a:latin typeface="Open Sans"/>
                <a:ea typeface="Open Sans"/>
                <a:cs typeface="Open Sans"/>
                <a:sym typeface="Open Sans"/>
              </a:rPr>
              <a:t> Arsenal à 10 joueurs, </a:t>
            </a:r>
            <a:r>
              <a:rPr lang="en-US" sz="2313" dirty="0" err="1">
                <a:solidFill>
                  <a:srgbClr val="FFFFFF"/>
                </a:solidFill>
                <a:latin typeface="Open Sans"/>
                <a:ea typeface="Open Sans"/>
                <a:cs typeface="Open Sans"/>
                <a:sym typeface="Open Sans"/>
              </a:rPr>
              <a:t>offrant</a:t>
            </a:r>
            <a:r>
              <a:rPr lang="en-US" sz="2313" dirty="0">
                <a:solidFill>
                  <a:srgbClr val="FFFFFF"/>
                </a:solidFill>
                <a:latin typeface="Open Sans"/>
                <a:ea typeface="Open Sans"/>
                <a:cs typeface="Open Sans"/>
                <a:sym typeface="Open Sans"/>
              </a:rPr>
              <a:t> un </a:t>
            </a:r>
            <a:r>
              <a:rPr lang="en-US" sz="2313" dirty="0" err="1">
                <a:solidFill>
                  <a:srgbClr val="FFFFFF"/>
                </a:solidFill>
                <a:latin typeface="Open Sans"/>
                <a:ea typeface="Open Sans"/>
                <a:cs typeface="Open Sans"/>
                <a:sym typeface="Open Sans"/>
              </a:rPr>
              <a:t>avantage</a:t>
            </a:r>
            <a:r>
              <a:rPr lang="en-US" sz="2313" dirty="0">
                <a:solidFill>
                  <a:srgbClr val="FFFFFF"/>
                </a:solidFill>
                <a:latin typeface="Open Sans"/>
                <a:ea typeface="Open Sans"/>
                <a:cs typeface="Open Sans"/>
                <a:sym typeface="Open Sans"/>
              </a:rPr>
              <a:t> </a:t>
            </a:r>
            <a:r>
              <a:rPr lang="en-US" sz="2313" dirty="0" err="1">
                <a:solidFill>
                  <a:srgbClr val="FFFFFF"/>
                </a:solidFill>
                <a:latin typeface="Open Sans"/>
                <a:ea typeface="Open Sans"/>
                <a:cs typeface="Open Sans"/>
                <a:sym typeface="Open Sans"/>
              </a:rPr>
              <a:t>psychologique</a:t>
            </a:r>
            <a:r>
              <a:rPr lang="en-US" sz="2313" dirty="0">
                <a:solidFill>
                  <a:srgbClr val="FFFFFF"/>
                </a:solidFill>
                <a:latin typeface="Open Sans"/>
                <a:ea typeface="Open Sans"/>
                <a:cs typeface="Open Sans"/>
                <a:sym typeface="Open Sans"/>
              </a:rPr>
              <a:t> à Tottenham et </a:t>
            </a:r>
            <a:r>
              <a:rPr lang="en-US" sz="2313" dirty="0" err="1">
                <a:solidFill>
                  <a:srgbClr val="FFFFFF"/>
                </a:solidFill>
                <a:latin typeface="Open Sans"/>
                <a:ea typeface="Open Sans"/>
                <a:cs typeface="Open Sans"/>
                <a:sym typeface="Open Sans"/>
              </a:rPr>
              <a:t>modifiant</a:t>
            </a:r>
            <a:r>
              <a:rPr lang="en-US" sz="2313" dirty="0">
                <a:solidFill>
                  <a:srgbClr val="FFFFFF"/>
                </a:solidFill>
                <a:latin typeface="Open Sans"/>
                <a:ea typeface="Open Sans"/>
                <a:cs typeface="Open Sans"/>
                <a:sym typeface="Open Sans"/>
              </a:rPr>
              <a:t> la dynamique du match.</a:t>
            </a:r>
          </a:p>
          <a:p>
            <a:pPr algn="just">
              <a:lnSpc>
                <a:spcPts val="3238"/>
              </a:lnSpc>
            </a:pPr>
            <a:endParaRPr lang="en-US" sz="2313" dirty="0">
              <a:solidFill>
                <a:srgbClr val="FFFFFF"/>
              </a:solidFill>
              <a:latin typeface="Open Sans"/>
              <a:ea typeface="Open Sans"/>
              <a:cs typeface="Open Sans"/>
              <a:sym typeface="Open Sans"/>
            </a:endParaRPr>
          </a:p>
          <a:p>
            <a:pPr marL="542562" lvl="1" indent="-271281" algn="just">
              <a:lnSpc>
                <a:spcPts val="3518"/>
              </a:lnSpc>
              <a:buFont typeface="Arial"/>
              <a:buChar char="•"/>
            </a:pPr>
            <a:r>
              <a:rPr lang="en-US" sz="2513" b="1" dirty="0" err="1">
                <a:solidFill>
                  <a:srgbClr val="FFFFFF"/>
                </a:solidFill>
                <a:latin typeface="Open Sans Bold"/>
                <a:ea typeface="Open Sans Bold"/>
                <a:cs typeface="Open Sans Bold"/>
                <a:sym typeface="Open Sans Bold"/>
              </a:rPr>
              <a:t>Réalisme</a:t>
            </a:r>
            <a:r>
              <a:rPr lang="en-US" sz="2513" b="1" dirty="0">
                <a:solidFill>
                  <a:srgbClr val="FFFFFF"/>
                </a:solidFill>
                <a:latin typeface="Open Sans Bold"/>
                <a:ea typeface="Open Sans Bold"/>
                <a:cs typeface="Open Sans Bold"/>
                <a:sym typeface="Open Sans Bold"/>
              </a:rPr>
              <a:t> </a:t>
            </a:r>
            <a:r>
              <a:rPr lang="en-US" sz="2513" b="1" dirty="0" err="1">
                <a:solidFill>
                  <a:srgbClr val="FFFFFF"/>
                </a:solidFill>
                <a:latin typeface="Open Sans Bold"/>
                <a:ea typeface="Open Sans Bold"/>
                <a:cs typeface="Open Sans Bold"/>
                <a:sym typeface="Open Sans Bold"/>
              </a:rPr>
              <a:t>d’Arsenal</a:t>
            </a:r>
            <a:r>
              <a:rPr lang="en-US" sz="2513" b="1" dirty="0">
                <a:solidFill>
                  <a:srgbClr val="FFFFFF"/>
                </a:solidFill>
                <a:latin typeface="Open Sans Bold"/>
                <a:ea typeface="Open Sans Bold"/>
                <a:cs typeface="Open Sans Bold"/>
                <a:sym typeface="Open Sans Bold"/>
              </a:rPr>
              <a:t> :</a:t>
            </a:r>
          </a:p>
          <a:p>
            <a:pPr marL="998766" lvl="2" indent="-332922" algn="just">
              <a:lnSpc>
                <a:spcPts val="3238"/>
              </a:lnSpc>
              <a:buFont typeface="Arial"/>
              <a:buChar char="⚬"/>
            </a:pPr>
            <a:r>
              <a:rPr lang="en-US" sz="2313" dirty="0">
                <a:solidFill>
                  <a:srgbClr val="FFFFFF"/>
                </a:solidFill>
                <a:latin typeface="Open Sans"/>
                <a:ea typeface="Open Sans"/>
                <a:cs typeface="Open Sans"/>
                <a:sym typeface="Open Sans"/>
              </a:rPr>
              <a:t> Arsenal a </a:t>
            </a:r>
            <a:r>
              <a:rPr lang="en-US" sz="2313" dirty="0" err="1">
                <a:solidFill>
                  <a:srgbClr val="FFFFFF"/>
                </a:solidFill>
                <a:latin typeface="Open Sans"/>
                <a:ea typeface="Open Sans"/>
                <a:cs typeface="Open Sans"/>
                <a:sym typeface="Open Sans"/>
              </a:rPr>
              <a:t>su</a:t>
            </a:r>
            <a:r>
              <a:rPr lang="en-US" sz="2313" dirty="0">
                <a:solidFill>
                  <a:srgbClr val="FFFFFF"/>
                </a:solidFill>
                <a:latin typeface="Open Sans"/>
                <a:ea typeface="Open Sans"/>
                <a:cs typeface="Open Sans"/>
                <a:sym typeface="Open Sans"/>
              </a:rPr>
              <a:t> </a:t>
            </a:r>
            <a:r>
              <a:rPr lang="en-US" sz="2313" dirty="0" err="1">
                <a:solidFill>
                  <a:srgbClr val="FFFFFF"/>
                </a:solidFill>
                <a:latin typeface="Open Sans"/>
                <a:ea typeface="Open Sans"/>
                <a:cs typeface="Open Sans"/>
                <a:sym typeface="Open Sans"/>
              </a:rPr>
              <a:t>rester</a:t>
            </a:r>
            <a:r>
              <a:rPr lang="en-US" sz="2313" dirty="0">
                <a:solidFill>
                  <a:srgbClr val="FFFFFF"/>
                </a:solidFill>
                <a:latin typeface="Open Sans"/>
                <a:ea typeface="Open Sans"/>
                <a:cs typeface="Open Sans"/>
                <a:sym typeface="Open Sans"/>
              </a:rPr>
              <a:t> </a:t>
            </a:r>
            <a:r>
              <a:rPr lang="en-US" sz="2313" dirty="0" err="1">
                <a:solidFill>
                  <a:srgbClr val="FFFFFF"/>
                </a:solidFill>
                <a:latin typeface="Open Sans"/>
                <a:ea typeface="Open Sans"/>
                <a:cs typeface="Open Sans"/>
                <a:sym typeface="Open Sans"/>
              </a:rPr>
              <a:t>pragmatique</a:t>
            </a:r>
            <a:r>
              <a:rPr lang="en-US" sz="2313" dirty="0">
                <a:solidFill>
                  <a:srgbClr val="FFFFFF"/>
                </a:solidFill>
                <a:latin typeface="Open Sans"/>
                <a:ea typeface="Open Sans"/>
                <a:cs typeface="Open Sans"/>
                <a:sym typeface="Open Sans"/>
              </a:rPr>
              <a:t> malgré leur </a:t>
            </a:r>
            <a:r>
              <a:rPr lang="en-US" sz="2313" dirty="0" err="1">
                <a:solidFill>
                  <a:srgbClr val="FFFFFF"/>
                </a:solidFill>
                <a:latin typeface="Open Sans"/>
                <a:ea typeface="Open Sans"/>
                <a:cs typeface="Open Sans"/>
                <a:sym typeface="Open Sans"/>
              </a:rPr>
              <a:t>infériorité</a:t>
            </a:r>
            <a:r>
              <a:rPr lang="en-US" sz="2313" dirty="0">
                <a:solidFill>
                  <a:srgbClr val="FFFFFF"/>
                </a:solidFill>
                <a:latin typeface="Open Sans"/>
                <a:ea typeface="Open Sans"/>
                <a:cs typeface="Open Sans"/>
                <a:sym typeface="Open Sans"/>
              </a:rPr>
              <a:t> numérique. En </a:t>
            </a:r>
            <a:r>
              <a:rPr lang="en-US" sz="2313" dirty="0" err="1">
                <a:solidFill>
                  <a:srgbClr val="FFFFFF"/>
                </a:solidFill>
                <a:latin typeface="Open Sans"/>
                <a:ea typeface="Open Sans"/>
                <a:cs typeface="Open Sans"/>
                <a:sym typeface="Open Sans"/>
              </a:rPr>
              <a:t>marquant</a:t>
            </a:r>
            <a:r>
              <a:rPr lang="en-US" sz="2313" dirty="0">
                <a:solidFill>
                  <a:srgbClr val="FFFFFF"/>
                </a:solidFill>
                <a:latin typeface="Open Sans"/>
                <a:ea typeface="Open Sans"/>
                <a:cs typeface="Open Sans"/>
                <a:sym typeface="Open Sans"/>
              </a:rPr>
              <a:t> </a:t>
            </a:r>
            <a:r>
              <a:rPr lang="en-US" sz="2313" dirty="0" err="1">
                <a:solidFill>
                  <a:srgbClr val="FFFFFF"/>
                </a:solidFill>
                <a:latin typeface="Open Sans"/>
                <a:ea typeface="Open Sans"/>
                <a:cs typeface="Open Sans"/>
                <a:sym typeface="Open Sans"/>
              </a:rPr>
              <a:t>contre</a:t>
            </a:r>
            <a:r>
              <a:rPr lang="en-US" sz="2313" dirty="0">
                <a:solidFill>
                  <a:srgbClr val="FFFFFF"/>
                </a:solidFill>
                <a:latin typeface="Open Sans"/>
                <a:ea typeface="Open Sans"/>
                <a:cs typeface="Open Sans"/>
                <a:sym typeface="Open Sans"/>
              </a:rPr>
              <a:t> le </a:t>
            </a:r>
            <a:r>
              <a:rPr lang="en-US" sz="2313" dirty="0" err="1">
                <a:solidFill>
                  <a:srgbClr val="FFFFFF"/>
                </a:solidFill>
                <a:latin typeface="Open Sans"/>
                <a:ea typeface="Open Sans"/>
                <a:cs typeface="Open Sans"/>
                <a:sym typeface="Open Sans"/>
              </a:rPr>
              <a:t>cours</a:t>
            </a:r>
            <a:r>
              <a:rPr lang="en-US" sz="2313" dirty="0">
                <a:solidFill>
                  <a:srgbClr val="FFFFFF"/>
                </a:solidFill>
                <a:latin typeface="Open Sans"/>
                <a:ea typeface="Open Sans"/>
                <a:cs typeface="Open Sans"/>
                <a:sym typeface="Open Sans"/>
              </a:rPr>
              <a:t> du jeu, </a:t>
            </a:r>
            <a:r>
              <a:rPr lang="en-US" sz="2313" dirty="0" err="1">
                <a:solidFill>
                  <a:srgbClr val="FFFFFF"/>
                </a:solidFill>
                <a:latin typeface="Open Sans"/>
                <a:ea typeface="Open Sans"/>
                <a:cs typeface="Open Sans"/>
                <a:sym typeface="Open Sans"/>
              </a:rPr>
              <a:t>ils</a:t>
            </a:r>
            <a:r>
              <a:rPr lang="en-US" sz="2313" dirty="0">
                <a:solidFill>
                  <a:srgbClr val="FFFFFF"/>
                </a:solidFill>
                <a:latin typeface="Open Sans"/>
                <a:ea typeface="Open Sans"/>
                <a:cs typeface="Open Sans"/>
                <a:sym typeface="Open Sans"/>
              </a:rPr>
              <a:t> ont </a:t>
            </a:r>
            <a:r>
              <a:rPr lang="en-US" sz="2313" dirty="0" err="1">
                <a:solidFill>
                  <a:srgbClr val="FFFFFF"/>
                </a:solidFill>
                <a:latin typeface="Open Sans"/>
                <a:ea typeface="Open Sans"/>
                <a:cs typeface="Open Sans"/>
                <a:sym typeface="Open Sans"/>
              </a:rPr>
              <a:t>semé</a:t>
            </a:r>
            <a:r>
              <a:rPr lang="en-US" sz="2313" dirty="0">
                <a:solidFill>
                  <a:srgbClr val="FFFFFF"/>
                </a:solidFill>
                <a:latin typeface="Open Sans"/>
                <a:ea typeface="Open Sans"/>
                <a:cs typeface="Open Sans"/>
                <a:sym typeface="Open Sans"/>
              </a:rPr>
              <a:t> le doute dans </a:t>
            </a:r>
            <a:r>
              <a:rPr lang="en-US" sz="2313" dirty="0" err="1">
                <a:solidFill>
                  <a:srgbClr val="FFFFFF"/>
                </a:solidFill>
                <a:latin typeface="Open Sans"/>
                <a:ea typeface="Open Sans"/>
                <a:cs typeface="Open Sans"/>
                <a:sym typeface="Open Sans"/>
              </a:rPr>
              <a:t>l’esprit</a:t>
            </a:r>
            <a:r>
              <a:rPr lang="en-US" sz="2313" dirty="0">
                <a:solidFill>
                  <a:srgbClr val="FFFFFF"/>
                </a:solidFill>
                <a:latin typeface="Open Sans"/>
                <a:ea typeface="Open Sans"/>
                <a:cs typeface="Open Sans"/>
                <a:sym typeface="Open Sans"/>
              </a:rPr>
              <a:t> de Tottenham, qui se </a:t>
            </a:r>
            <a:r>
              <a:rPr lang="en-US" sz="2313" dirty="0" err="1">
                <a:solidFill>
                  <a:srgbClr val="FFFFFF"/>
                </a:solidFill>
                <a:latin typeface="Open Sans"/>
                <a:ea typeface="Open Sans"/>
                <a:cs typeface="Open Sans"/>
                <a:sym typeface="Open Sans"/>
              </a:rPr>
              <a:t>retrouvait</a:t>
            </a:r>
            <a:r>
              <a:rPr lang="en-US" sz="2313" dirty="0">
                <a:solidFill>
                  <a:srgbClr val="FFFFFF"/>
                </a:solidFill>
                <a:latin typeface="Open Sans"/>
                <a:ea typeface="Open Sans"/>
                <a:cs typeface="Open Sans"/>
                <a:sym typeface="Open Sans"/>
              </a:rPr>
              <a:t> en </a:t>
            </a:r>
            <a:r>
              <a:rPr lang="en-US" sz="2313" dirty="0" err="1">
                <a:solidFill>
                  <a:srgbClr val="FFFFFF"/>
                </a:solidFill>
                <a:latin typeface="Open Sans"/>
                <a:ea typeface="Open Sans"/>
                <a:cs typeface="Open Sans"/>
                <a:sym typeface="Open Sans"/>
              </a:rPr>
              <a:t>supériorité</a:t>
            </a:r>
            <a:r>
              <a:rPr lang="en-US" sz="2313" dirty="0">
                <a:solidFill>
                  <a:srgbClr val="FFFFFF"/>
                </a:solidFill>
                <a:latin typeface="Open Sans"/>
                <a:ea typeface="Open Sans"/>
                <a:cs typeface="Open Sans"/>
                <a:sym typeface="Open Sans"/>
              </a:rPr>
              <a:t> numérique. </a:t>
            </a:r>
          </a:p>
          <a:p>
            <a:pPr marL="665844" lvl="2" algn="just">
              <a:lnSpc>
                <a:spcPts val="3238"/>
              </a:lnSpc>
            </a:pPr>
            <a:endParaRPr lang="en-US" sz="2313" dirty="0">
              <a:solidFill>
                <a:srgbClr val="FFFFFF"/>
              </a:solidFill>
              <a:latin typeface="Open Sans"/>
              <a:ea typeface="Open Sans"/>
              <a:cs typeface="Open Sans"/>
              <a:sym typeface="Open Sans"/>
            </a:endParaRPr>
          </a:p>
          <a:p>
            <a:pPr marL="542562" lvl="1" indent="-271281" algn="just">
              <a:lnSpc>
                <a:spcPts val="3518"/>
              </a:lnSpc>
              <a:buFont typeface="Arial"/>
              <a:buChar char="•"/>
            </a:pPr>
            <a:r>
              <a:rPr lang="en-US" sz="2513" b="1" dirty="0" err="1">
                <a:solidFill>
                  <a:srgbClr val="FFFFFF"/>
                </a:solidFill>
                <a:latin typeface="Open Sans Bold"/>
                <a:ea typeface="Open Sans Bold"/>
                <a:cs typeface="Open Sans Bold"/>
                <a:sym typeface="Open Sans Bold"/>
              </a:rPr>
              <a:t>Réaction</a:t>
            </a:r>
            <a:r>
              <a:rPr lang="en-US" sz="2513" b="1" dirty="0">
                <a:solidFill>
                  <a:srgbClr val="FFFFFF"/>
                </a:solidFill>
                <a:latin typeface="Open Sans Bold"/>
                <a:ea typeface="Open Sans Bold"/>
                <a:cs typeface="Open Sans Bold"/>
                <a:sym typeface="Open Sans Bold"/>
              </a:rPr>
              <a:t> de Tottenham en </a:t>
            </a:r>
            <a:r>
              <a:rPr lang="en-US" sz="2513" b="1" dirty="0" err="1">
                <a:solidFill>
                  <a:srgbClr val="FFFFFF"/>
                </a:solidFill>
                <a:latin typeface="Open Sans Bold"/>
                <a:ea typeface="Open Sans Bold"/>
                <a:cs typeface="Open Sans Bold"/>
                <a:sym typeface="Open Sans Bold"/>
              </a:rPr>
              <a:t>seconde</a:t>
            </a:r>
            <a:r>
              <a:rPr lang="en-US" sz="2513" b="1" dirty="0">
                <a:solidFill>
                  <a:srgbClr val="FFFFFF"/>
                </a:solidFill>
                <a:latin typeface="Open Sans Bold"/>
                <a:ea typeface="Open Sans Bold"/>
                <a:cs typeface="Open Sans Bold"/>
                <a:sym typeface="Open Sans Bold"/>
              </a:rPr>
              <a:t> mi-temps :</a:t>
            </a:r>
          </a:p>
          <a:p>
            <a:pPr marL="998766" lvl="2" indent="-332922" algn="just">
              <a:lnSpc>
                <a:spcPts val="3238"/>
              </a:lnSpc>
              <a:buFont typeface="Arial"/>
              <a:buChar char="⚬"/>
            </a:pPr>
            <a:r>
              <a:rPr lang="en-US" sz="2313" dirty="0">
                <a:solidFill>
                  <a:srgbClr val="FFFFFF"/>
                </a:solidFill>
                <a:latin typeface="Open Sans"/>
                <a:ea typeface="Open Sans"/>
                <a:cs typeface="Open Sans"/>
                <a:sym typeface="Open Sans"/>
              </a:rPr>
              <a:t>Après avoir été </a:t>
            </a:r>
            <a:r>
              <a:rPr lang="en-US" sz="2313" dirty="0" err="1">
                <a:solidFill>
                  <a:srgbClr val="FFFFFF"/>
                </a:solidFill>
                <a:latin typeface="Open Sans"/>
                <a:ea typeface="Open Sans"/>
                <a:cs typeface="Open Sans"/>
                <a:sym typeface="Open Sans"/>
              </a:rPr>
              <a:t>menés</a:t>
            </a:r>
            <a:r>
              <a:rPr lang="en-US" sz="2313" dirty="0">
                <a:solidFill>
                  <a:srgbClr val="FFFFFF"/>
                </a:solidFill>
                <a:latin typeface="Open Sans"/>
                <a:ea typeface="Open Sans"/>
                <a:cs typeface="Open Sans"/>
                <a:sym typeface="Open Sans"/>
              </a:rPr>
              <a:t> pendant </a:t>
            </a:r>
            <a:r>
              <a:rPr lang="en-US" sz="2313" dirty="0" err="1">
                <a:solidFill>
                  <a:srgbClr val="FFFFFF"/>
                </a:solidFill>
                <a:latin typeface="Open Sans"/>
                <a:ea typeface="Open Sans"/>
                <a:cs typeface="Open Sans"/>
                <a:sym typeface="Open Sans"/>
              </a:rPr>
              <a:t>près</a:t>
            </a:r>
            <a:r>
              <a:rPr lang="en-US" sz="2313" dirty="0">
                <a:solidFill>
                  <a:srgbClr val="FFFFFF"/>
                </a:solidFill>
                <a:latin typeface="Open Sans"/>
                <a:ea typeface="Open Sans"/>
                <a:cs typeface="Open Sans"/>
                <a:sym typeface="Open Sans"/>
              </a:rPr>
              <a:t> de 20 minutes avec un </a:t>
            </a:r>
            <a:r>
              <a:rPr lang="en-US" sz="2313" dirty="0" err="1">
                <a:solidFill>
                  <a:srgbClr val="FFFFFF"/>
                </a:solidFill>
                <a:latin typeface="Open Sans"/>
                <a:ea typeface="Open Sans"/>
                <a:cs typeface="Open Sans"/>
                <a:sym typeface="Open Sans"/>
              </a:rPr>
              <a:t>joueur</a:t>
            </a:r>
            <a:r>
              <a:rPr lang="en-US" sz="2313" dirty="0">
                <a:solidFill>
                  <a:srgbClr val="FFFFFF"/>
                </a:solidFill>
                <a:latin typeface="Open Sans"/>
                <a:ea typeface="Open Sans"/>
                <a:cs typeface="Open Sans"/>
                <a:sym typeface="Open Sans"/>
              </a:rPr>
              <a:t> en plus, Tottenham a </a:t>
            </a:r>
            <a:r>
              <a:rPr lang="en-US" sz="2313" dirty="0" err="1">
                <a:solidFill>
                  <a:srgbClr val="FFFFFF"/>
                </a:solidFill>
                <a:latin typeface="Open Sans"/>
                <a:ea typeface="Open Sans"/>
                <a:cs typeface="Open Sans"/>
                <a:sym typeface="Open Sans"/>
              </a:rPr>
              <a:t>réussi</a:t>
            </a:r>
            <a:r>
              <a:rPr lang="en-US" sz="2313" dirty="0">
                <a:solidFill>
                  <a:srgbClr val="FFFFFF"/>
                </a:solidFill>
                <a:latin typeface="Open Sans"/>
                <a:ea typeface="Open Sans"/>
                <a:cs typeface="Open Sans"/>
                <a:sym typeface="Open Sans"/>
              </a:rPr>
              <a:t> à </a:t>
            </a:r>
            <a:r>
              <a:rPr lang="en-US" sz="2313" dirty="0" err="1">
                <a:solidFill>
                  <a:srgbClr val="FFFFFF"/>
                </a:solidFill>
                <a:latin typeface="Open Sans"/>
                <a:ea typeface="Open Sans"/>
                <a:cs typeface="Open Sans"/>
                <a:sym typeface="Open Sans"/>
              </a:rPr>
              <a:t>renverser</a:t>
            </a:r>
            <a:r>
              <a:rPr lang="en-US" sz="2313" dirty="0">
                <a:solidFill>
                  <a:srgbClr val="FFFFFF"/>
                </a:solidFill>
                <a:latin typeface="Open Sans"/>
                <a:ea typeface="Open Sans"/>
                <a:cs typeface="Open Sans"/>
                <a:sym typeface="Open Sans"/>
              </a:rPr>
              <a:t> la situation en </a:t>
            </a:r>
            <a:r>
              <a:rPr lang="en-US" sz="2313" dirty="0" err="1">
                <a:solidFill>
                  <a:srgbClr val="FFFFFF"/>
                </a:solidFill>
                <a:latin typeface="Open Sans"/>
                <a:ea typeface="Open Sans"/>
                <a:cs typeface="Open Sans"/>
                <a:sym typeface="Open Sans"/>
              </a:rPr>
              <a:t>seulement</a:t>
            </a:r>
            <a:r>
              <a:rPr lang="en-US" sz="2313" dirty="0">
                <a:solidFill>
                  <a:srgbClr val="FFFFFF"/>
                </a:solidFill>
                <a:latin typeface="Open Sans"/>
                <a:ea typeface="Open Sans"/>
                <a:cs typeface="Open Sans"/>
                <a:sym typeface="Open Sans"/>
              </a:rPr>
              <a:t>  deux minutes, </a:t>
            </a:r>
            <a:r>
              <a:rPr lang="en-US" sz="2313" dirty="0" err="1">
                <a:solidFill>
                  <a:srgbClr val="FFFFFF"/>
                </a:solidFill>
                <a:latin typeface="Open Sans"/>
                <a:ea typeface="Open Sans"/>
                <a:cs typeface="Open Sans"/>
                <a:sym typeface="Open Sans"/>
              </a:rPr>
              <a:t>prouvant</a:t>
            </a:r>
            <a:r>
              <a:rPr lang="en-US" sz="2313" dirty="0">
                <a:solidFill>
                  <a:srgbClr val="FFFFFF"/>
                </a:solidFill>
                <a:latin typeface="Open Sans"/>
                <a:ea typeface="Open Sans"/>
                <a:cs typeface="Open Sans"/>
                <a:sym typeface="Open Sans"/>
              </a:rPr>
              <a:t> leur </a:t>
            </a:r>
            <a:r>
              <a:rPr lang="en-US" sz="2313" dirty="0" err="1">
                <a:solidFill>
                  <a:srgbClr val="FFFFFF"/>
                </a:solidFill>
                <a:latin typeface="Open Sans"/>
                <a:ea typeface="Open Sans"/>
                <a:cs typeface="Open Sans"/>
                <a:sym typeface="Open Sans"/>
              </a:rPr>
              <a:t>capacité</a:t>
            </a:r>
            <a:r>
              <a:rPr lang="en-US" sz="2313" dirty="0">
                <a:solidFill>
                  <a:srgbClr val="FFFFFF"/>
                </a:solidFill>
                <a:latin typeface="Open Sans"/>
                <a:ea typeface="Open Sans"/>
                <a:cs typeface="Open Sans"/>
                <a:sym typeface="Open Sans"/>
              </a:rPr>
              <a:t> à </a:t>
            </a:r>
            <a:r>
              <a:rPr lang="en-US" sz="2313" dirty="0" err="1">
                <a:solidFill>
                  <a:srgbClr val="FFFFFF"/>
                </a:solidFill>
                <a:latin typeface="Open Sans"/>
                <a:ea typeface="Open Sans"/>
                <a:cs typeface="Open Sans"/>
                <a:sym typeface="Open Sans"/>
              </a:rPr>
              <a:t>réagir</a:t>
            </a:r>
            <a:r>
              <a:rPr lang="en-US" sz="2313" dirty="0">
                <a:solidFill>
                  <a:srgbClr val="FFFFFF"/>
                </a:solidFill>
                <a:latin typeface="Open Sans"/>
                <a:ea typeface="Open Sans"/>
                <a:cs typeface="Open Sans"/>
                <a:sym typeface="Open Sans"/>
              </a:rPr>
              <a:t> </a:t>
            </a:r>
            <a:r>
              <a:rPr lang="en-US" sz="2313" dirty="0" err="1">
                <a:solidFill>
                  <a:srgbClr val="FFFFFF"/>
                </a:solidFill>
                <a:latin typeface="Open Sans"/>
                <a:ea typeface="Open Sans"/>
                <a:cs typeface="Open Sans"/>
                <a:sym typeface="Open Sans"/>
              </a:rPr>
              <a:t>rapidement</a:t>
            </a:r>
            <a:r>
              <a:rPr lang="en-US" sz="2313" dirty="0">
                <a:solidFill>
                  <a:srgbClr val="FFFFFF"/>
                </a:solidFill>
                <a:latin typeface="Open Sans"/>
                <a:ea typeface="Open Sans"/>
                <a:cs typeface="Open Sans"/>
                <a:sym typeface="Open Sans"/>
              </a:rPr>
              <a:t>.</a:t>
            </a:r>
          </a:p>
          <a:p>
            <a:pPr algn="just">
              <a:lnSpc>
                <a:spcPts val="3238"/>
              </a:lnSpc>
            </a:pPr>
            <a:endParaRPr lang="en-US" sz="2313" dirty="0">
              <a:solidFill>
                <a:srgbClr val="FFFFFF"/>
              </a:solidFill>
              <a:latin typeface="Open Sans"/>
              <a:ea typeface="Open Sans"/>
              <a:cs typeface="Open Sans"/>
              <a:sym typeface="Open Sans"/>
            </a:endParaRPr>
          </a:p>
          <a:p>
            <a:pPr marL="542562" lvl="1" indent="-271281" algn="just">
              <a:lnSpc>
                <a:spcPts val="3518"/>
              </a:lnSpc>
              <a:buFont typeface="Arial"/>
              <a:buChar char="•"/>
            </a:pPr>
            <a:r>
              <a:rPr lang="en-US" sz="2513" b="1" dirty="0">
                <a:solidFill>
                  <a:srgbClr val="FFFFFF"/>
                </a:solidFill>
                <a:latin typeface="Open Sans Bold"/>
                <a:ea typeface="Open Sans Bold"/>
                <a:cs typeface="Open Sans Bold"/>
                <a:sym typeface="Open Sans Bold"/>
              </a:rPr>
              <a:t>Sánchez et Kane :</a:t>
            </a:r>
          </a:p>
          <a:p>
            <a:pPr marL="998766" lvl="2" indent="-332922" algn="just">
              <a:lnSpc>
                <a:spcPts val="3238"/>
              </a:lnSpc>
              <a:buFont typeface="Arial"/>
              <a:buChar char="⚬"/>
            </a:pPr>
            <a:r>
              <a:rPr lang="en-US" sz="2313" dirty="0">
                <a:solidFill>
                  <a:srgbClr val="FFFFFF"/>
                </a:solidFill>
                <a:latin typeface="Open Sans"/>
                <a:ea typeface="Open Sans"/>
                <a:cs typeface="Open Sans"/>
                <a:sym typeface="Open Sans"/>
              </a:rPr>
              <a:t>Alexis Sánchez a joué un rôle </a:t>
            </a:r>
            <a:r>
              <a:rPr lang="en-US" sz="2313" dirty="0" err="1">
                <a:solidFill>
                  <a:srgbClr val="FFFFFF"/>
                </a:solidFill>
                <a:latin typeface="Open Sans"/>
                <a:ea typeface="Open Sans"/>
                <a:cs typeface="Open Sans"/>
                <a:sym typeface="Open Sans"/>
              </a:rPr>
              <a:t>clé</a:t>
            </a:r>
            <a:r>
              <a:rPr lang="en-US" sz="2313" dirty="0">
                <a:solidFill>
                  <a:srgbClr val="FFFFFF"/>
                </a:solidFill>
                <a:latin typeface="Open Sans"/>
                <a:ea typeface="Open Sans"/>
                <a:cs typeface="Open Sans"/>
                <a:sym typeface="Open Sans"/>
              </a:rPr>
              <a:t>, tant dans la </a:t>
            </a:r>
            <a:r>
              <a:rPr lang="en-US" sz="2313" dirty="0" err="1">
                <a:solidFill>
                  <a:srgbClr val="FFFFFF"/>
                </a:solidFill>
                <a:latin typeface="Open Sans"/>
                <a:ea typeface="Open Sans"/>
                <a:cs typeface="Open Sans"/>
                <a:sym typeface="Open Sans"/>
              </a:rPr>
              <a:t>création</a:t>
            </a:r>
            <a:r>
              <a:rPr lang="en-US" sz="2313" dirty="0">
                <a:solidFill>
                  <a:srgbClr val="FFFFFF"/>
                </a:solidFill>
                <a:latin typeface="Open Sans"/>
                <a:ea typeface="Open Sans"/>
                <a:cs typeface="Open Sans"/>
                <a:sym typeface="Open Sans"/>
              </a:rPr>
              <a:t> que dans la </a:t>
            </a:r>
            <a:r>
              <a:rPr lang="en-US" sz="2313" dirty="0" err="1">
                <a:solidFill>
                  <a:srgbClr val="FFFFFF"/>
                </a:solidFill>
                <a:latin typeface="Open Sans"/>
                <a:ea typeface="Open Sans"/>
                <a:cs typeface="Open Sans"/>
                <a:sym typeface="Open Sans"/>
              </a:rPr>
              <a:t>finition</a:t>
            </a:r>
            <a:r>
              <a:rPr lang="en-US" sz="2313" dirty="0">
                <a:solidFill>
                  <a:srgbClr val="FFFFFF"/>
                </a:solidFill>
                <a:latin typeface="Open Sans"/>
                <a:ea typeface="Open Sans"/>
                <a:cs typeface="Open Sans"/>
                <a:sym typeface="Open Sans"/>
              </a:rPr>
              <a:t>, en </a:t>
            </a:r>
            <a:r>
              <a:rPr lang="en-US" sz="2313" dirty="0" err="1">
                <a:solidFill>
                  <a:srgbClr val="FFFFFF"/>
                </a:solidFill>
                <a:latin typeface="Open Sans"/>
                <a:ea typeface="Open Sans"/>
                <a:cs typeface="Open Sans"/>
                <a:sym typeface="Open Sans"/>
              </a:rPr>
              <a:t>étant</a:t>
            </a:r>
            <a:r>
              <a:rPr lang="en-US" sz="2313" dirty="0">
                <a:solidFill>
                  <a:srgbClr val="FFFFFF"/>
                </a:solidFill>
                <a:latin typeface="Open Sans"/>
                <a:ea typeface="Open Sans"/>
                <a:cs typeface="Open Sans"/>
                <a:sym typeface="Open Sans"/>
              </a:rPr>
              <a:t> décisif pour son équipe. De son </a:t>
            </a:r>
            <a:r>
              <a:rPr lang="en-US" sz="2313" dirty="0" err="1">
                <a:solidFill>
                  <a:srgbClr val="FFFFFF"/>
                </a:solidFill>
                <a:latin typeface="Open Sans"/>
                <a:ea typeface="Open Sans"/>
                <a:cs typeface="Open Sans"/>
                <a:sym typeface="Open Sans"/>
              </a:rPr>
              <a:t>côté</a:t>
            </a:r>
            <a:r>
              <a:rPr lang="en-US" sz="2313" dirty="0">
                <a:solidFill>
                  <a:srgbClr val="FFFFFF"/>
                </a:solidFill>
                <a:latin typeface="Open Sans"/>
                <a:ea typeface="Open Sans"/>
                <a:cs typeface="Open Sans"/>
                <a:sym typeface="Open Sans"/>
              </a:rPr>
              <a:t>, Harry Kane a été </a:t>
            </a:r>
            <a:r>
              <a:rPr lang="en-US" sz="2313" dirty="0" err="1">
                <a:solidFill>
                  <a:srgbClr val="FFFFFF"/>
                </a:solidFill>
                <a:latin typeface="Open Sans"/>
                <a:ea typeface="Open Sans"/>
                <a:cs typeface="Open Sans"/>
                <a:sym typeface="Open Sans"/>
              </a:rPr>
              <a:t>déterminant</a:t>
            </a:r>
            <a:r>
              <a:rPr lang="en-US" sz="2313" dirty="0">
                <a:solidFill>
                  <a:srgbClr val="FFFFFF"/>
                </a:solidFill>
                <a:latin typeface="Open Sans"/>
                <a:ea typeface="Open Sans"/>
                <a:cs typeface="Open Sans"/>
                <a:sym typeface="Open Sans"/>
              </a:rPr>
              <a:t> grâce à son but, mais aussi sa </a:t>
            </a:r>
            <a:r>
              <a:rPr lang="en-US" sz="2313" dirty="0" err="1">
                <a:solidFill>
                  <a:srgbClr val="FFFFFF"/>
                </a:solidFill>
                <a:latin typeface="Open Sans"/>
                <a:ea typeface="Open Sans"/>
                <a:cs typeface="Open Sans"/>
                <a:sym typeface="Open Sans"/>
              </a:rPr>
              <a:t>capacité</a:t>
            </a:r>
            <a:r>
              <a:rPr lang="en-US" sz="2313" dirty="0">
                <a:solidFill>
                  <a:srgbClr val="FFFFFF"/>
                </a:solidFill>
                <a:latin typeface="Open Sans"/>
                <a:ea typeface="Open Sans"/>
                <a:cs typeface="Open Sans"/>
                <a:sym typeface="Open Sans"/>
              </a:rPr>
              <a:t> à </a:t>
            </a:r>
            <a:r>
              <a:rPr lang="en-US" sz="2313" dirty="0" err="1">
                <a:solidFill>
                  <a:srgbClr val="FFFFFF"/>
                </a:solidFill>
                <a:latin typeface="Open Sans"/>
                <a:ea typeface="Open Sans"/>
                <a:cs typeface="Open Sans"/>
                <a:sym typeface="Open Sans"/>
              </a:rPr>
              <a:t>apporter</a:t>
            </a:r>
            <a:r>
              <a:rPr lang="en-US" sz="2313" dirty="0">
                <a:solidFill>
                  <a:srgbClr val="FFFFFF"/>
                </a:solidFill>
                <a:latin typeface="Open Sans"/>
                <a:ea typeface="Open Sans"/>
                <a:cs typeface="Open Sans"/>
                <a:sym typeface="Open Sans"/>
              </a:rPr>
              <a:t> du danger</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37</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TextBox 3"/>
          <p:cNvSpPr txBox="1"/>
          <p:nvPr/>
        </p:nvSpPr>
        <p:spPr>
          <a:xfrm>
            <a:off x="685998" y="452628"/>
            <a:ext cx="17602002" cy="999744"/>
          </a:xfrm>
          <a:prstGeom prst="rect">
            <a:avLst/>
          </a:prstGeom>
        </p:spPr>
        <p:txBody>
          <a:bodyPr lIns="0" tIns="0" rIns="0" bIns="0" rtlCol="0" anchor="t">
            <a:spAutoFit/>
          </a:bodyPr>
          <a:lstStyle/>
          <a:p>
            <a:pPr algn="ctr">
              <a:lnSpc>
                <a:spcPts val="6048"/>
              </a:lnSpc>
            </a:pPr>
            <a:r>
              <a:rPr lang="en-US" sz="5600" b="1" i="1">
                <a:solidFill>
                  <a:srgbClr val="FFFFFF"/>
                </a:solidFill>
                <a:latin typeface="Jaturat Bold Italics"/>
                <a:ea typeface="Jaturat Bold Italics"/>
                <a:cs typeface="Jaturat Bold Italics"/>
                <a:sym typeface="Jaturat Bold Italics"/>
              </a:rPr>
              <a:t>CONCLUSION</a:t>
            </a:r>
          </a:p>
        </p:txBody>
      </p:sp>
      <p:sp>
        <p:nvSpPr>
          <p:cNvPr id="4" name="TextBox 4"/>
          <p:cNvSpPr txBox="1"/>
          <p:nvPr/>
        </p:nvSpPr>
        <p:spPr>
          <a:xfrm>
            <a:off x="487788" y="1731292"/>
            <a:ext cx="17312424" cy="7755969"/>
          </a:xfrm>
          <a:prstGeom prst="rect">
            <a:avLst/>
          </a:prstGeom>
        </p:spPr>
        <p:txBody>
          <a:bodyPr lIns="0" tIns="0" rIns="0" bIns="0" rtlCol="0" anchor="t">
            <a:spAutoFit/>
          </a:bodyPr>
          <a:lstStyle/>
          <a:p>
            <a:r>
              <a:rPr lang="fr-FR" sz="2800" dirty="0">
                <a:solidFill>
                  <a:schemeClr val="bg1"/>
                </a:solidFill>
                <a:latin typeface="Times New Roman" panose="02020603050405020304" pitchFamily="18" charset="0"/>
                <a:cs typeface="Times New Roman" panose="02020603050405020304" pitchFamily="18" charset="0"/>
              </a:rPr>
              <a:t>Le match entre Tottenham et Arsenal, disputé lors de la saison 2015-2016 de Premier League, s’est soldé par un match nul 2-2 au terme d’un affrontement intense. Arsenal a pris l’avantage en première mi-temps grâce à une finition astucieuse d’Aaron Ramsey, mais les </a:t>
            </a:r>
            <a:r>
              <a:rPr lang="fr-FR" sz="2800" dirty="0" err="1">
                <a:solidFill>
                  <a:schemeClr val="bg1"/>
                </a:solidFill>
                <a:latin typeface="Times New Roman" panose="02020603050405020304" pitchFamily="18" charset="0"/>
                <a:cs typeface="Times New Roman" panose="02020603050405020304" pitchFamily="18" charset="0"/>
              </a:rPr>
              <a:t>Gunners</a:t>
            </a:r>
            <a:r>
              <a:rPr lang="fr-FR" sz="2800" dirty="0">
                <a:solidFill>
                  <a:schemeClr val="bg1"/>
                </a:solidFill>
                <a:latin typeface="Times New Roman" panose="02020603050405020304" pitchFamily="18" charset="0"/>
                <a:cs typeface="Times New Roman" panose="02020603050405020304" pitchFamily="18" charset="0"/>
              </a:rPr>
              <a:t> ont vu la dynamique du match basculer après l’expulsion de Francis Coquelin à la 55e minute.</a:t>
            </a:r>
          </a:p>
          <a:p>
            <a:endParaRPr lang="fr-FR" sz="2800" dirty="0">
              <a:solidFill>
                <a:schemeClr val="bg1"/>
              </a:solidFill>
              <a:latin typeface="Times New Roman" panose="02020603050405020304" pitchFamily="18" charset="0"/>
              <a:cs typeface="Times New Roman" panose="02020603050405020304" pitchFamily="18" charset="0"/>
            </a:endParaRPr>
          </a:p>
          <a:p>
            <a:r>
              <a:rPr lang="fr-FR" sz="2800" dirty="0">
                <a:solidFill>
                  <a:schemeClr val="bg1"/>
                </a:solidFill>
                <a:latin typeface="Times New Roman" panose="02020603050405020304" pitchFamily="18" charset="0"/>
                <a:cs typeface="Times New Roman" panose="02020603050405020304" pitchFamily="18" charset="0"/>
              </a:rPr>
              <a:t>Profitant de leur supériorité numérique, les Spurs ont inversé la tendance avec deux buts en l’espace de deux minutes. Toby Alderweireld a égalisé sur un corner avant qu’Harry Kane, d’une frappe exceptionnelle depuis l’extérieur de la surface, ne donne l’avantage à Tottenham. Cependant, Arsenal, malgré son infériorité numérique, a fait preuve de combativité et est revenu au score grâce à Alexis </a:t>
            </a:r>
            <a:r>
              <a:rPr lang="fr-FR" sz="2800" dirty="0" err="1">
                <a:solidFill>
                  <a:schemeClr val="bg1"/>
                </a:solidFill>
                <a:latin typeface="Times New Roman" panose="02020603050405020304" pitchFamily="18" charset="0"/>
                <a:cs typeface="Times New Roman" panose="02020603050405020304" pitchFamily="18" charset="0"/>
              </a:rPr>
              <a:t>Sánchez</a:t>
            </a:r>
            <a:r>
              <a:rPr lang="fr-FR" sz="2800" dirty="0">
                <a:solidFill>
                  <a:schemeClr val="bg1"/>
                </a:solidFill>
                <a:latin typeface="Times New Roman" panose="02020603050405020304" pitchFamily="18" charset="0"/>
                <a:cs typeface="Times New Roman" panose="02020603050405020304" pitchFamily="18" charset="0"/>
              </a:rPr>
              <a:t>, auteur d’un tir précis en fin de match.</a:t>
            </a:r>
          </a:p>
          <a:p>
            <a:endParaRPr lang="fr-FR" sz="2800" dirty="0">
              <a:solidFill>
                <a:schemeClr val="bg1"/>
              </a:solidFill>
              <a:latin typeface="Times New Roman" panose="02020603050405020304" pitchFamily="18" charset="0"/>
              <a:cs typeface="Times New Roman" panose="02020603050405020304" pitchFamily="18" charset="0"/>
            </a:endParaRPr>
          </a:p>
          <a:p>
            <a:r>
              <a:rPr lang="fr-FR" sz="2800" dirty="0">
                <a:solidFill>
                  <a:schemeClr val="bg1"/>
                </a:solidFill>
                <a:latin typeface="Times New Roman" panose="02020603050405020304" pitchFamily="18" charset="0"/>
                <a:cs typeface="Times New Roman" panose="02020603050405020304" pitchFamily="18" charset="0"/>
              </a:rPr>
              <a:t>L’analyse tactique montre que Tottenham a intensifié son jeu après l’expulsion, en exploitant les côtés et en mettant la défense d’Arsenal sous pression constante. Harry Kane a été un acteur clé avec son but spectaculaire et sa capacité à mobiliser la défense adverse. Arsenal, de son côté, a su exploiter ses rares opportunités malgré une possession limitée en seconde période, montrant une résilience remarquable pour égaliser dans un contexte défavorable.</a:t>
            </a:r>
          </a:p>
          <a:p>
            <a:endParaRPr lang="fr-FR" sz="2800" dirty="0">
              <a:solidFill>
                <a:schemeClr val="bg1"/>
              </a:solidFill>
              <a:latin typeface="Times New Roman" panose="02020603050405020304" pitchFamily="18" charset="0"/>
              <a:cs typeface="Times New Roman" panose="02020603050405020304" pitchFamily="18" charset="0"/>
            </a:endParaRPr>
          </a:p>
          <a:p>
            <a:r>
              <a:rPr lang="fr-FR" sz="2800" dirty="0">
                <a:solidFill>
                  <a:schemeClr val="bg1"/>
                </a:solidFill>
                <a:latin typeface="Times New Roman" panose="02020603050405020304" pitchFamily="18" charset="0"/>
                <a:cs typeface="Times New Roman" panose="02020603050405020304" pitchFamily="18" charset="0"/>
              </a:rPr>
              <a:t>Le score final reflète un match équilibré et riche en rebondissements. Tottenham a su capitaliser sur sa supériorité numérique, mais Arsenal a démontré une solidité mentale et un réalisme qui leur ont permis de repartir avec un point précieux dans ce derby toujours disputé.</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dirty="0"/>
          </a:p>
        </p:txBody>
      </p:sp>
      <p:sp>
        <p:nvSpPr>
          <p:cNvPr id="4" name="TextBox 4"/>
          <p:cNvSpPr txBox="1"/>
          <p:nvPr/>
        </p:nvSpPr>
        <p:spPr>
          <a:xfrm>
            <a:off x="685997" y="1119111"/>
            <a:ext cx="17602002" cy="769441"/>
          </a:xfrm>
          <a:prstGeom prst="rect">
            <a:avLst/>
          </a:prstGeom>
        </p:spPr>
        <p:txBody>
          <a:bodyPr lIns="0" tIns="0" rIns="0" bIns="0" rtlCol="0" anchor="t">
            <a:spAutoFit/>
          </a:bodyPr>
          <a:lstStyle/>
          <a:p>
            <a:pPr algn="l">
              <a:lnSpc>
                <a:spcPts val="6048"/>
              </a:lnSpc>
            </a:pPr>
            <a:r>
              <a:rPr lang="en-US" sz="5600" b="1" i="1" dirty="0">
                <a:solidFill>
                  <a:srgbClr val="FFFFFF"/>
                </a:solidFill>
                <a:latin typeface="Jaturat Bold Italics"/>
                <a:ea typeface="Jaturat Bold Italics"/>
                <a:cs typeface="Jaturat Bold Italics"/>
                <a:sym typeface="Jaturat Bold Italics"/>
              </a:rPr>
              <a:t>COMPOSITIONS DE DEPART</a:t>
            </a:r>
          </a:p>
        </p:txBody>
      </p:sp>
      <p:sp>
        <p:nvSpPr>
          <p:cNvPr id="5" name="TextBox 5"/>
          <p:cNvSpPr txBox="1"/>
          <p:nvPr/>
        </p:nvSpPr>
        <p:spPr>
          <a:xfrm>
            <a:off x="7894787" y="3121633"/>
            <a:ext cx="2498424" cy="487313"/>
          </a:xfrm>
          <a:prstGeom prst="rect">
            <a:avLst/>
          </a:prstGeom>
        </p:spPr>
        <p:txBody>
          <a:bodyPr wrap="square" lIns="0" tIns="0" rIns="0" bIns="0" rtlCol="0" anchor="t">
            <a:spAutoFit/>
          </a:bodyPr>
          <a:lstStyle/>
          <a:p>
            <a:pPr algn="just">
              <a:lnSpc>
                <a:spcPts val="3780"/>
              </a:lnSpc>
            </a:pPr>
            <a:r>
              <a:rPr lang="en-US" sz="3600" b="1" dirty="0">
                <a:solidFill>
                  <a:srgbClr val="FFFFFF"/>
                </a:solidFill>
                <a:latin typeface="Open Sans"/>
                <a:ea typeface="Open Sans"/>
                <a:cs typeface="Open Sans"/>
                <a:sym typeface="Open Sans"/>
              </a:rPr>
              <a:t>Le 4-2-3-1 :</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4</a:t>
            </a:r>
          </a:p>
        </p:txBody>
      </p:sp>
      <p:sp>
        <p:nvSpPr>
          <p:cNvPr id="7" name="TextBox 7"/>
          <p:cNvSpPr txBox="1"/>
          <p:nvPr/>
        </p:nvSpPr>
        <p:spPr>
          <a:xfrm>
            <a:off x="1277847" y="243125"/>
            <a:ext cx="16418303" cy="400919"/>
          </a:xfrm>
          <a:prstGeom prst="rect">
            <a:avLst/>
          </a:prstGeom>
        </p:spPr>
        <p:txBody>
          <a:bodyPr lIns="0" tIns="0" rIns="0" bIns="0" rtlCol="0" anchor="t">
            <a:spAutoFit/>
          </a:bodyPr>
          <a:lstStyle/>
          <a:p>
            <a:pPr algn="ctr">
              <a:lnSpc>
                <a:spcPts val="2761"/>
              </a:lnSpc>
              <a:spcBef>
                <a:spcPct val="0"/>
              </a:spcBef>
            </a:pPr>
            <a:r>
              <a:rPr lang="en-US" sz="2557" dirty="0">
                <a:solidFill>
                  <a:srgbClr val="FFFFFF"/>
                </a:solidFill>
                <a:latin typeface="Times New Roman"/>
                <a:ea typeface="Times New Roman"/>
                <a:cs typeface="Times New Roman"/>
                <a:sym typeface="Times New Roman"/>
              </a:rPr>
              <a:t>CONTEXTE /        </a:t>
            </a:r>
            <a:r>
              <a:rPr lang="en-US" sz="2557" b="1" u="sng" dirty="0">
                <a:solidFill>
                  <a:srgbClr val="FFFFFF"/>
                </a:solidFill>
                <a:latin typeface="Times New Roman Bold"/>
                <a:ea typeface="Times New Roman Bold"/>
                <a:cs typeface="Times New Roman Bold"/>
                <a:sym typeface="Times New Roman Bold"/>
              </a:rPr>
              <a:t>STATISTIQUES </a:t>
            </a:r>
            <a:r>
              <a:rPr lang="en-US" sz="2557" b="1" dirty="0">
                <a:solidFill>
                  <a:srgbClr val="FFFFFF"/>
                </a:solidFill>
                <a:latin typeface="Times New Roman Bold"/>
                <a:ea typeface="Times New Roman Bold"/>
                <a:cs typeface="Times New Roman Bold"/>
                <a:sym typeface="Times New Roman Bold"/>
              </a:rPr>
              <a:t>    </a:t>
            </a:r>
            <a:r>
              <a:rPr lang="en-US" sz="2557" dirty="0">
                <a:solidFill>
                  <a:srgbClr val="FFFFFF"/>
                </a:solidFill>
                <a:latin typeface="Times New Roman"/>
                <a:ea typeface="Times New Roman"/>
                <a:cs typeface="Times New Roman"/>
                <a:sym typeface="Times New Roman"/>
              </a:rPr>
              <a:t> / </a:t>
            </a:r>
            <a:r>
              <a:rPr lang="en-US" sz="2557" dirty="0">
                <a:solidFill>
                  <a:srgbClr val="004AAD"/>
                </a:solidFill>
                <a:latin typeface="Times New Roman"/>
                <a:ea typeface="Times New Roman"/>
                <a:cs typeface="Times New Roman"/>
                <a:sym typeface="Times New Roman"/>
              </a:rPr>
              <a:t>TOTTENHAM </a:t>
            </a:r>
            <a:r>
              <a:rPr lang="en-US" sz="2557" dirty="0">
                <a:solidFill>
                  <a:srgbClr val="FFFFFF"/>
                </a:solidFill>
                <a:latin typeface="Times New Roman"/>
                <a:ea typeface="Times New Roman"/>
                <a:cs typeface="Times New Roman"/>
                <a:sym typeface="Times New Roman"/>
              </a:rPr>
              <a:t>/ </a:t>
            </a:r>
            <a:r>
              <a:rPr lang="en-US" sz="2557" dirty="0">
                <a:solidFill>
                  <a:srgbClr val="CF1B1B"/>
                </a:solidFill>
                <a:latin typeface="Times New Roman"/>
                <a:ea typeface="Times New Roman"/>
                <a:cs typeface="Times New Roman"/>
                <a:sym typeface="Times New Roman"/>
              </a:rPr>
              <a:t>ARSENAL  </a:t>
            </a:r>
            <a:r>
              <a:rPr lang="en-US" sz="2557" dirty="0">
                <a:solidFill>
                  <a:srgbClr val="FFFFFF"/>
                </a:solidFill>
                <a:latin typeface="Times New Roman"/>
                <a:ea typeface="Times New Roman"/>
                <a:cs typeface="Times New Roman"/>
                <a:sym typeface="Times New Roman"/>
              </a:rPr>
              <a:t>/</a:t>
            </a:r>
            <a:r>
              <a:rPr lang="en-US" sz="2557" dirty="0">
                <a:solidFill>
                  <a:srgbClr val="FFDE59"/>
                </a:solidFill>
                <a:latin typeface="Times New Roman"/>
                <a:ea typeface="Times New Roman"/>
                <a:cs typeface="Times New Roman"/>
                <a:sym typeface="Times New Roman"/>
              </a:rPr>
              <a:t> JOUEURS STAR</a:t>
            </a:r>
            <a:r>
              <a:rPr lang="en-US" sz="2557" dirty="0">
                <a:solidFill>
                  <a:srgbClr val="FFFFFF"/>
                </a:solidFill>
                <a:latin typeface="Times New Roman"/>
                <a:ea typeface="Times New Roman"/>
                <a:cs typeface="Times New Roman"/>
                <a:sym typeface="Times New Roman"/>
              </a:rPr>
              <a:t> / COMPARAISON</a:t>
            </a:r>
          </a:p>
        </p:txBody>
      </p:sp>
      <p:sp>
        <p:nvSpPr>
          <p:cNvPr id="8" name="TextBox 8"/>
          <p:cNvSpPr txBox="1"/>
          <p:nvPr/>
        </p:nvSpPr>
        <p:spPr>
          <a:xfrm>
            <a:off x="14086853" y="2256974"/>
            <a:ext cx="6344894" cy="359009"/>
          </a:xfrm>
          <a:prstGeom prst="rect">
            <a:avLst/>
          </a:prstGeom>
        </p:spPr>
        <p:txBody>
          <a:bodyPr lIns="0" tIns="0" rIns="0" bIns="0" rtlCol="0" anchor="t">
            <a:spAutoFit/>
          </a:bodyPr>
          <a:lstStyle/>
          <a:p>
            <a:pPr algn="l">
              <a:lnSpc>
                <a:spcPts val="2981"/>
              </a:lnSpc>
            </a:pPr>
            <a:r>
              <a:rPr lang="en-US" sz="2129" dirty="0">
                <a:solidFill>
                  <a:srgbClr val="FFFFFF"/>
                </a:solidFill>
                <a:latin typeface="Open Sans"/>
                <a:ea typeface="Open Sans"/>
                <a:cs typeface="Open Sans"/>
                <a:sym typeface="Open Sans"/>
              </a:rPr>
              <a:t>4-2-3-1</a:t>
            </a:r>
          </a:p>
        </p:txBody>
      </p:sp>
      <p:sp>
        <p:nvSpPr>
          <p:cNvPr id="9" name="TextBox 9"/>
          <p:cNvSpPr txBox="1"/>
          <p:nvPr/>
        </p:nvSpPr>
        <p:spPr>
          <a:xfrm>
            <a:off x="4062007" y="2391213"/>
            <a:ext cx="6700573" cy="359009"/>
          </a:xfrm>
          <a:prstGeom prst="rect">
            <a:avLst/>
          </a:prstGeom>
        </p:spPr>
        <p:txBody>
          <a:bodyPr lIns="0" tIns="0" rIns="0" bIns="0" rtlCol="0" anchor="t">
            <a:spAutoFit/>
          </a:bodyPr>
          <a:lstStyle/>
          <a:p>
            <a:pPr algn="l">
              <a:lnSpc>
                <a:spcPts val="2981"/>
              </a:lnSpc>
            </a:pPr>
            <a:r>
              <a:rPr lang="en-US" sz="2129" dirty="0">
                <a:solidFill>
                  <a:srgbClr val="FFFFFF"/>
                </a:solidFill>
                <a:latin typeface="Open Sans"/>
                <a:ea typeface="Open Sans"/>
                <a:cs typeface="Open Sans"/>
                <a:sym typeface="Open Sans"/>
              </a:rPr>
              <a:t>4-2-3-1</a:t>
            </a:r>
          </a:p>
        </p:txBody>
      </p:sp>
      <p:sp>
        <p:nvSpPr>
          <p:cNvPr id="10" name="TextBox 10"/>
          <p:cNvSpPr txBox="1"/>
          <p:nvPr/>
        </p:nvSpPr>
        <p:spPr>
          <a:xfrm>
            <a:off x="-126790" y="2052712"/>
            <a:ext cx="4359577" cy="847796"/>
          </a:xfrm>
          <a:prstGeom prst="rect">
            <a:avLst/>
          </a:prstGeom>
        </p:spPr>
        <p:txBody>
          <a:bodyPr wrap="square" lIns="0" tIns="0" rIns="0" bIns="0" rtlCol="0" anchor="t">
            <a:spAutoFit/>
          </a:bodyPr>
          <a:lstStyle/>
          <a:p>
            <a:pPr algn="ctr">
              <a:lnSpc>
                <a:spcPts val="7279"/>
              </a:lnSpc>
            </a:pPr>
            <a:r>
              <a:rPr lang="en-US" sz="4000" b="1" dirty="0">
                <a:solidFill>
                  <a:srgbClr val="004AAD"/>
                </a:solidFill>
                <a:latin typeface="Open Sans Bold"/>
                <a:ea typeface="Open Sans Bold"/>
                <a:cs typeface="Open Sans Bold"/>
                <a:sym typeface="Open Sans Bold"/>
              </a:rPr>
              <a:t>Tottenham</a:t>
            </a:r>
          </a:p>
        </p:txBody>
      </p:sp>
      <p:sp>
        <p:nvSpPr>
          <p:cNvPr id="11" name="TextBox 11"/>
          <p:cNvSpPr txBox="1"/>
          <p:nvPr/>
        </p:nvSpPr>
        <p:spPr>
          <a:xfrm>
            <a:off x="13182600" y="1902804"/>
            <a:ext cx="6344894" cy="847796"/>
          </a:xfrm>
          <a:prstGeom prst="rect">
            <a:avLst/>
          </a:prstGeom>
        </p:spPr>
        <p:txBody>
          <a:bodyPr lIns="0" tIns="0" rIns="0" bIns="0" rtlCol="0" anchor="t">
            <a:spAutoFit/>
          </a:bodyPr>
          <a:lstStyle/>
          <a:p>
            <a:pPr algn="ctr">
              <a:lnSpc>
                <a:spcPts val="7279"/>
              </a:lnSpc>
            </a:pPr>
            <a:r>
              <a:rPr lang="en-US" sz="4000" b="1" dirty="0">
                <a:solidFill>
                  <a:srgbClr val="CF1B1B"/>
                </a:solidFill>
                <a:latin typeface="Open Sans Bold"/>
                <a:ea typeface="Open Sans Bold"/>
                <a:cs typeface="Open Sans Bold"/>
                <a:sym typeface="Open Sans Bold"/>
              </a:rPr>
              <a:t>Arsenal</a:t>
            </a:r>
            <a:endParaRPr lang="en-US" sz="5199" b="1" dirty="0">
              <a:solidFill>
                <a:srgbClr val="CF1B1B"/>
              </a:solidFill>
              <a:latin typeface="Open Sans Bold"/>
              <a:ea typeface="Open Sans Bold"/>
              <a:cs typeface="Open Sans Bold"/>
              <a:sym typeface="Open Sans Bold"/>
            </a:endParaRPr>
          </a:p>
        </p:txBody>
      </p:sp>
      <p:sp>
        <p:nvSpPr>
          <p:cNvPr id="12" name="TextBox 5">
            <a:extLst>
              <a:ext uri="{FF2B5EF4-FFF2-40B4-BE49-F238E27FC236}">
                <a16:creationId xmlns:a16="http://schemas.microsoft.com/office/drawing/2014/main" id="{E67905D1-52EB-5FC8-B548-A1759DF85819}"/>
              </a:ext>
            </a:extLst>
          </p:cNvPr>
          <p:cNvSpPr txBox="1"/>
          <p:nvPr/>
        </p:nvSpPr>
        <p:spPr>
          <a:xfrm>
            <a:off x="673852" y="7393407"/>
            <a:ext cx="15166029" cy="2881494"/>
          </a:xfrm>
          <a:prstGeom prst="rect">
            <a:avLst/>
          </a:prstGeom>
        </p:spPr>
        <p:txBody>
          <a:bodyPr lIns="0" tIns="0" rIns="0" bIns="0" rtlCol="0" anchor="t">
            <a:spAutoFit/>
          </a:bodyPr>
          <a:lstStyle/>
          <a:p>
            <a:pPr algn="just">
              <a:lnSpc>
                <a:spcPts val="3780"/>
              </a:lnSpc>
            </a:pPr>
            <a:r>
              <a:rPr lang="en-US" sz="2400" b="1" u="sng" dirty="0">
                <a:solidFill>
                  <a:srgbClr val="FFFFFF"/>
                </a:solidFill>
                <a:latin typeface="Open Sans"/>
                <a:ea typeface="Open Sans"/>
                <a:cs typeface="Open Sans"/>
                <a:sym typeface="Open Sans"/>
              </a:rPr>
              <a:t>Face a un </a:t>
            </a:r>
            <a:r>
              <a:rPr lang="en-US" sz="2400" b="1" u="sng" dirty="0" err="1">
                <a:solidFill>
                  <a:srgbClr val="FFFFFF"/>
                </a:solidFill>
                <a:latin typeface="Open Sans"/>
                <a:ea typeface="Open Sans"/>
                <a:cs typeface="Open Sans"/>
                <a:sym typeface="Open Sans"/>
              </a:rPr>
              <a:t>autre</a:t>
            </a:r>
            <a:r>
              <a:rPr lang="en-US" sz="2400" b="1" u="sng" dirty="0">
                <a:solidFill>
                  <a:srgbClr val="FFFFFF"/>
                </a:solidFill>
                <a:latin typeface="Open Sans"/>
                <a:ea typeface="Open Sans"/>
                <a:cs typeface="Open Sans"/>
                <a:sym typeface="Open Sans"/>
              </a:rPr>
              <a:t> 4-2-3-1 :</a:t>
            </a:r>
          </a:p>
          <a:p>
            <a:pPr algn="just">
              <a:lnSpc>
                <a:spcPts val="3780"/>
              </a:lnSpc>
            </a:pPr>
            <a:endParaRPr lang="en-US" sz="2400" b="1" u="sng" dirty="0">
              <a:solidFill>
                <a:srgbClr val="FFFFFF"/>
              </a:solidFill>
              <a:latin typeface="Open Sans"/>
              <a:ea typeface="Open Sans"/>
              <a:cs typeface="Open Sans"/>
              <a:sym typeface="Open Sans"/>
            </a:endParaRPr>
          </a:p>
          <a:p>
            <a:pPr marL="342900" indent="-342900" algn="just">
              <a:lnSpc>
                <a:spcPts val="3780"/>
              </a:lnSpc>
              <a:buFont typeface="Arial" panose="020B0604020202020204" pitchFamily="34" charset="0"/>
              <a:buChar char="•"/>
            </a:pPr>
            <a:r>
              <a:rPr lang="fr-FR" sz="2000" u="sng" dirty="0">
                <a:solidFill>
                  <a:srgbClr val="FFFFFF"/>
                </a:solidFill>
                <a:latin typeface="Times New Roman" panose="02020603050405020304" pitchFamily="18" charset="0"/>
                <a:ea typeface="Open Sans"/>
                <a:cs typeface="Times New Roman" panose="02020603050405020304" pitchFamily="18" charset="0"/>
                <a:sym typeface="Open Sans"/>
              </a:rPr>
              <a:t>Avantages</a:t>
            </a:r>
            <a:r>
              <a:rPr lang="fr-FR" sz="2000" dirty="0">
                <a:solidFill>
                  <a:srgbClr val="FFFFFF"/>
                </a:solidFill>
                <a:latin typeface="Times New Roman" panose="02020603050405020304" pitchFamily="18" charset="0"/>
                <a:ea typeface="Open Sans"/>
                <a:cs typeface="Times New Roman" panose="02020603050405020304" pitchFamily="18" charset="0"/>
                <a:sym typeface="Open Sans"/>
              </a:rPr>
              <a:t> : Neutralisation mutuelle au milieu, exploitation des flancs, transitions rapides décisives.</a:t>
            </a:r>
          </a:p>
          <a:p>
            <a:pPr marL="342900" indent="-342900" algn="just">
              <a:lnSpc>
                <a:spcPts val="3780"/>
              </a:lnSpc>
              <a:buFont typeface="Arial" panose="020B0604020202020204" pitchFamily="34" charset="0"/>
              <a:buChar char="•"/>
            </a:pPr>
            <a:r>
              <a:rPr lang="fr-FR" sz="2000" u="sng" dirty="0" err="1">
                <a:solidFill>
                  <a:srgbClr val="FFFFFF"/>
                </a:solidFill>
                <a:latin typeface="Times New Roman" panose="02020603050405020304" pitchFamily="18" charset="0"/>
                <a:ea typeface="Open Sans"/>
                <a:cs typeface="Times New Roman" panose="02020603050405020304" pitchFamily="18" charset="0"/>
                <a:sym typeface="Open Sans"/>
              </a:rPr>
              <a:t>Inconvenients</a:t>
            </a:r>
            <a:r>
              <a:rPr lang="fr-FR" sz="2000" dirty="0">
                <a:solidFill>
                  <a:srgbClr val="FFFFFF"/>
                </a:solidFill>
                <a:latin typeface="Times New Roman" panose="02020603050405020304" pitchFamily="18" charset="0"/>
                <a:ea typeface="Open Sans"/>
                <a:cs typeface="Times New Roman" panose="02020603050405020304" pitchFamily="18" charset="0"/>
                <a:sym typeface="Open Sans"/>
              </a:rPr>
              <a:t> : Matchs souvent fermés, importance des individualités pour débloquer le jeu.</a:t>
            </a:r>
            <a:endParaRPr lang="en-US" sz="2000" dirty="0">
              <a:solidFill>
                <a:srgbClr val="FFFFFF"/>
              </a:solidFill>
              <a:latin typeface="Times New Roman" panose="02020603050405020304" pitchFamily="18" charset="0"/>
              <a:ea typeface="Open Sans"/>
              <a:cs typeface="Times New Roman" panose="02020603050405020304" pitchFamily="18" charset="0"/>
              <a:sym typeface="Open Sans"/>
            </a:endParaRPr>
          </a:p>
          <a:p>
            <a:pPr algn="just">
              <a:lnSpc>
                <a:spcPts val="3780"/>
              </a:lnSpc>
            </a:pPr>
            <a:endParaRPr lang="en-US" sz="2400" b="1" u="sng" dirty="0">
              <a:solidFill>
                <a:srgbClr val="FFFFFF"/>
              </a:solidFill>
              <a:latin typeface="Open Sans"/>
              <a:ea typeface="Open Sans"/>
              <a:cs typeface="Open Sans"/>
              <a:sym typeface="Open Sans"/>
            </a:endParaRPr>
          </a:p>
          <a:p>
            <a:pPr algn="just">
              <a:lnSpc>
                <a:spcPts val="3780"/>
              </a:lnSpc>
            </a:pPr>
            <a:endParaRPr lang="en-US" sz="2400" b="1" u="sng" dirty="0">
              <a:solidFill>
                <a:srgbClr val="FFFFFF"/>
              </a:solidFill>
              <a:latin typeface="Open Sans"/>
              <a:ea typeface="Open Sans"/>
              <a:cs typeface="Open Sans"/>
              <a:sym typeface="Open Sans"/>
            </a:endParaRPr>
          </a:p>
        </p:txBody>
      </p:sp>
      <p:sp>
        <p:nvSpPr>
          <p:cNvPr id="13" name="TextBox 5">
            <a:extLst>
              <a:ext uri="{FF2B5EF4-FFF2-40B4-BE49-F238E27FC236}">
                <a16:creationId xmlns:a16="http://schemas.microsoft.com/office/drawing/2014/main" id="{ED90DDB5-893D-D340-31DC-EB63DE944B1D}"/>
              </a:ext>
            </a:extLst>
          </p:cNvPr>
          <p:cNvSpPr txBox="1"/>
          <p:nvPr/>
        </p:nvSpPr>
        <p:spPr>
          <a:xfrm>
            <a:off x="2438400" y="4006596"/>
            <a:ext cx="2182773" cy="444930"/>
          </a:xfrm>
          <a:prstGeom prst="rect">
            <a:avLst/>
          </a:prstGeom>
        </p:spPr>
        <p:txBody>
          <a:bodyPr wrap="square" lIns="0" tIns="0" rIns="0" bIns="0" rtlCol="0" anchor="t">
            <a:spAutoFit/>
          </a:bodyPr>
          <a:lstStyle/>
          <a:p>
            <a:pPr algn="just">
              <a:lnSpc>
                <a:spcPts val="3780"/>
              </a:lnSpc>
            </a:pPr>
            <a:r>
              <a:rPr lang="en-US" sz="2400" b="1" u="sng" dirty="0">
                <a:solidFill>
                  <a:srgbClr val="FFFFFF"/>
                </a:solidFill>
                <a:latin typeface="Open Sans"/>
                <a:ea typeface="Open Sans"/>
                <a:cs typeface="Open Sans"/>
                <a:sym typeface="Open Sans"/>
              </a:rPr>
              <a:t>+ du Système :</a:t>
            </a:r>
          </a:p>
        </p:txBody>
      </p:sp>
      <p:sp>
        <p:nvSpPr>
          <p:cNvPr id="14" name="TextBox 5">
            <a:extLst>
              <a:ext uri="{FF2B5EF4-FFF2-40B4-BE49-F238E27FC236}">
                <a16:creationId xmlns:a16="http://schemas.microsoft.com/office/drawing/2014/main" id="{DA8DE589-F3C7-7A94-D8A8-7040FB67383B}"/>
              </a:ext>
            </a:extLst>
          </p:cNvPr>
          <p:cNvSpPr txBox="1"/>
          <p:nvPr/>
        </p:nvSpPr>
        <p:spPr>
          <a:xfrm>
            <a:off x="13310231" y="4006596"/>
            <a:ext cx="4038601" cy="444930"/>
          </a:xfrm>
          <a:prstGeom prst="rect">
            <a:avLst/>
          </a:prstGeom>
        </p:spPr>
        <p:txBody>
          <a:bodyPr wrap="square" lIns="0" tIns="0" rIns="0" bIns="0" rtlCol="0" anchor="t">
            <a:spAutoFit/>
          </a:bodyPr>
          <a:lstStyle/>
          <a:p>
            <a:pPr algn="just">
              <a:lnSpc>
                <a:spcPts val="3780"/>
              </a:lnSpc>
            </a:pPr>
            <a:r>
              <a:rPr lang="en-US" sz="2400" b="1" u="sng" dirty="0">
                <a:solidFill>
                  <a:srgbClr val="FFFFFF"/>
                </a:solidFill>
                <a:latin typeface="Open Sans"/>
                <a:ea typeface="Open Sans"/>
                <a:cs typeface="Open Sans"/>
                <a:sym typeface="Open Sans"/>
              </a:rPr>
              <a:t>- du Système :</a:t>
            </a:r>
          </a:p>
        </p:txBody>
      </p:sp>
      <p:sp>
        <p:nvSpPr>
          <p:cNvPr id="16" name="TextBox 8">
            <a:extLst>
              <a:ext uri="{FF2B5EF4-FFF2-40B4-BE49-F238E27FC236}">
                <a16:creationId xmlns:a16="http://schemas.microsoft.com/office/drawing/2014/main" id="{BF2BBB7A-4B9C-FBB6-B720-484199439A85}"/>
              </a:ext>
            </a:extLst>
          </p:cNvPr>
          <p:cNvSpPr txBox="1"/>
          <p:nvPr/>
        </p:nvSpPr>
        <p:spPr>
          <a:xfrm>
            <a:off x="533400" y="4573339"/>
            <a:ext cx="6344894" cy="1513171"/>
          </a:xfrm>
          <a:prstGeom prst="rect">
            <a:avLst/>
          </a:prstGeom>
        </p:spPr>
        <p:txBody>
          <a:bodyPr lIns="0" tIns="0" rIns="0" bIns="0" rtlCol="0" anchor="t">
            <a:spAutoFit/>
          </a:bodyPr>
          <a:lstStyle/>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p:txBody>
      </p:sp>
      <p:sp>
        <p:nvSpPr>
          <p:cNvPr id="20" name="TextBox 8">
            <a:extLst>
              <a:ext uri="{FF2B5EF4-FFF2-40B4-BE49-F238E27FC236}">
                <a16:creationId xmlns:a16="http://schemas.microsoft.com/office/drawing/2014/main" id="{A68D7893-6433-D386-8B1C-A28661ECB928}"/>
              </a:ext>
            </a:extLst>
          </p:cNvPr>
          <p:cNvSpPr txBox="1"/>
          <p:nvPr/>
        </p:nvSpPr>
        <p:spPr>
          <a:xfrm>
            <a:off x="1086466" y="4573339"/>
            <a:ext cx="6344894" cy="1897892"/>
          </a:xfrm>
          <a:prstGeom prst="rect">
            <a:avLst/>
          </a:prstGeom>
        </p:spPr>
        <p:txBody>
          <a:bodyPr lIns="0" tIns="0" rIns="0" bIns="0" rtlCol="0" anchor="t">
            <a:spAutoFit/>
          </a:bodyPr>
          <a:lstStyle/>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p:txBody>
      </p:sp>
      <p:sp>
        <p:nvSpPr>
          <p:cNvPr id="21" name="TextBox 8">
            <a:extLst>
              <a:ext uri="{FF2B5EF4-FFF2-40B4-BE49-F238E27FC236}">
                <a16:creationId xmlns:a16="http://schemas.microsoft.com/office/drawing/2014/main" id="{17D93748-4C55-52BC-1D1A-99A12F08C1A2}"/>
              </a:ext>
            </a:extLst>
          </p:cNvPr>
          <p:cNvSpPr txBox="1"/>
          <p:nvPr/>
        </p:nvSpPr>
        <p:spPr>
          <a:xfrm>
            <a:off x="971550" y="4695152"/>
            <a:ext cx="6344894" cy="1513171"/>
          </a:xfrm>
          <a:prstGeom prst="rect">
            <a:avLst/>
          </a:prstGeom>
        </p:spPr>
        <p:txBody>
          <a:bodyPr lIns="0" tIns="0" rIns="0" bIns="0" rtlCol="0" anchor="t">
            <a:spAutoFit/>
          </a:bodyPr>
          <a:lstStyle/>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a:p>
            <a:pPr algn="l">
              <a:lnSpc>
                <a:spcPts val="2981"/>
              </a:lnSpc>
            </a:pPr>
            <a:endParaRPr lang="en-US" sz="2129" dirty="0">
              <a:solidFill>
                <a:srgbClr val="FFFFFF"/>
              </a:solidFill>
              <a:latin typeface="Open Sans"/>
              <a:ea typeface="Open Sans"/>
              <a:cs typeface="Open Sans"/>
              <a:sym typeface="Open Sans"/>
            </a:endParaRPr>
          </a:p>
        </p:txBody>
      </p:sp>
      <p:sp>
        <p:nvSpPr>
          <p:cNvPr id="28" name="Rectangle 9">
            <a:extLst>
              <a:ext uri="{FF2B5EF4-FFF2-40B4-BE49-F238E27FC236}">
                <a16:creationId xmlns:a16="http://schemas.microsoft.com/office/drawing/2014/main" id="{4CCA2766-4CEE-9B33-D53D-8F6EBB453D82}"/>
              </a:ext>
            </a:extLst>
          </p:cNvPr>
          <p:cNvSpPr>
            <a:spLocks noChangeArrowheads="1"/>
          </p:cNvSpPr>
          <p:nvPr/>
        </p:nvSpPr>
        <p:spPr bwMode="auto">
          <a:xfrm>
            <a:off x="357962" y="4422242"/>
            <a:ext cx="753682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b="1" dirty="0">
                <a:solidFill>
                  <a:schemeClr val="bg1"/>
                </a:solidFill>
                <a:latin typeface="Times New Roman" panose="02020603050405020304" pitchFamily="18" charset="0"/>
                <a:cs typeface="Times New Roman" panose="02020603050405020304" pitchFamily="18" charset="0"/>
              </a:rPr>
              <a:t>Equilibre offensif et </a:t>
            </a:r>
            <a:r>
              <a:rPr lang="fr-FR" altLang="fr-FR" b="1" dirty="0" err="1">
                <a:solidFill>
                  <a:schemeClr val="bg1"/>
                </a:solidFill>
                <a:latin typeface="Times New Roman" panose="02020603050405020304" pitchFamily="18" charset="0"/>
                <a:cs typeface="Times New Roman" panose="02020603050405020304" pitchFamily="18" charset="0"/>
              </a:rPr>
              <a:t>defensif</a:t>
            </a:r>
            <a:r>
              <a:rPr lang="fr-FR" altLang="fr-FR" b="1" dirty="0">
                <a:solidFill>
                  <a:schemeClr val="bg1"/>
                </a:solidFill>
                <a:latin typeface="Times New Roman" panose="02020603050405020304" pitchFamily="18" charset="0"/>
                <a:cs typeface="Times New Roman" panose="02020603050405020304" pitchFamily="18" charset="0"/>
              </a:rPr>
              <a:t> </a:t>
            </a:r>
            <a:r>
              <a:rPr kumimoji="0" lang="fr-FR" altLang="fr-FR"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fr-FR" altLang="fr-FR" sz="18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Solide défensivement grâce 4 défenseurs (base pour beaucoup d’entraineurs), polyvalent offensivement avec un créateur (n°10) et des ailiers.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fr-FR" altLang="fr-FR" sz="18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Arial" panose="020B0604020202020204" pitchFamily="34" charset="0"/>
              <a:buChar char="•"/>
            </a:pPr>
            <a:r>
              <a:rPr kumimoji="0" lang="fr-FR" altLang="fr-FR"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Flexibilité</a:t>
            </a:r>
            <a:r>
              <a:rPr kumimoji="0" lang="fr-FR" altLang="fr-FR" sz="18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Adaptable en 4-3-3 ou 4-4-2 selon le contexte.</a:t>
            </a:r>
          </a:p>
          <a:p>
            <a:pPr eaLnBrk="0" fontAlgn="base" hangingPunct="0">
              <a:spcBef>
                <a:spcPct val="0"/>
              </a:spcBef>
              <a:spcAft>
                <a:spcPct val="0"/>
              </a:spcAft>
            </a:pPr>
            <a:endParaRPr kumimoji="0" lang="fr-FR" altLang="fr-FR" sz="18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Arial" panose="020B0604020202020204" pitchFamily="34" charset="0"/>
              <a:buChar char="•"/>
            </a:pPr>
            <a:r>
              <a:rPr kumimoji="0" lang="fr-FR" altLang="fr-FR"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Bloc efficace </a:t>
            </a:r>
            <a:r>
              <a:rPr kumimoji="0" lang="fr-FR" altLang="fr-FR" sz="18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Contrôle du milieu et récupération haute</a:t>
            </a:r>
          </a:p>
          <a:p>
            <a:pPr marL="285750" indent="-285750" eaLnBrk="0" fontAlgn="base" hangingPunct="0">
              <a:spcBef>
                <a:spcPct val="0"/>
              </a:spcBef>
              <a:spcAft>
                <a:spcPct val="0"/>
              </a:spcAft>
              <a:buFont typeface="Arial" panose="020B0604020202020204" pitchFamily="34" charset="0"/>
              <a:buChar char="•"/>
            </a:pPr>
            <a:endParaRPr lang="fr-FR" altLang="fr-FR" dirty="0">
              <a:solidFill>
                <a:schemeClr val="bg1"/>
              </a:solidFill>
              <a:latin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Arial" panose="020B0604020202020204" pitchFamily="34" charset="0"/>
              <a:buChar char="•"/>
            </a:pPr>
            <a:r>
              <a:rPr kumimoji="0" lang="fr-FR" altLang="fr-FR"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Pressing</a:t>
            </a:r>
            <a:r>
              <a:rPr kumimoji="0" lang="fr-FR" altLang="fr-FR" sz="18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De bonnes occasions de récupérer le ballon sur le terrain rival avec la pression de jusqu'à quatre joueurs.. </a:t>
            </a:r>
          </a:p>
        </p:txBody>
      </p:sp>
      <p:sp>
        <p:nvSpPr>
          <p:cNvPr id="30" name="Rectangle 10">
            <a:extLst>
              <a:ext uri="{FF2B5EF4-FFF2-40B4-BE49-F238E27FC236}">
                <a16:creationId xmlns:a16="http://schemas.microsoft.com/office/drawing/2014/main" id="{3BD652B9-C2A3-5CAD-B811-6172796DE11C}"/>
              </a:ext>
            </a:extLst>
          </p:cNvPr>
          <p:cNvSpPr>
            <a:spLocks noChangeArrowheads="1"/>
          </p:cNvSpPr>
          <p:nvPr/>
        </p:nvSpPr>
        <p:spPr bwMode="auto">
          <a:xfrm>
            <a:off x="10878827" y="4543685"/>
            <a:ext cx="679867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Dépendance aux individualités</a:t>
            </a:r>
            <a:r>
              <a:rPr kumimoji="0" lang="fr-FR" altLang="fr-FR"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Importance du n°10 et des milieux défensifs.</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b="1" dirty="0">
                <a:solidFill>
                  <a:schemeClr val="bg1"/>
                </a:solidFill>
                <a:latin typeface="Times New Roman" panose="02020603050405020304" pitchFamily="18" charset="0"/>
                <a:cs typeface="Times New Roman" panose="02020603050405020304" pitchFamily="18" charset="0"/>
              </a:rPr>
              <a:t> </a:t>
            </a:r>
            <a:r>
              <a:rPr kumimoji="0" lang="fr-FR" altLang="fr-FR"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Espaces exploités</a:t>
            </a:r>
            <a:r>
              <a:rPr kumimoji="0" lang="fr-FR" altLang="fr-FR"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Risque entre les lignes et sur les côtés si les ailiers ne redescendent pas.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Transitions off/</a:t>
            </a:r>
            <a:r>
              <a:rPr kumimoji="0" lang="fr-FR" altLang="fr-FR" sz="18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def</a:t>
            </a:r>
            <a:r>
              <a:rPr kumimoji="0" lang="fr-FR" altLang="fr-FR"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risquées</a:t>
            </a:r>
            <a:r>
              <a:rPr kumimoji="0" lang="fr-FR" altLang="fr-FR"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Vulnérable en contre si les latéraux montent. Plus grand risque que l'équipe soit divisée en deux parties.</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dirty="0">
                <a:solidFill>
                  <a:schemeClr val="bg1"/>
                </a:solidFill>
                <a:latin typeface="Times New Roman" panose="02020603050405020304" pitchFamily="18" charset="0"/>
                <a:cs typeface="Times New Roman" panose="02020603050405020304" pitchFamily="18" charset="0"/>
              </a:rPr>
              <a:t> Buteur potentiellement isolé</a:t>
            </a:r>
            <a:endParaRPr kumimoji="0" lang="fr-FR" altLang="fr-FR"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B993-99A1-85C8-3C5A-5561D412A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692590-2F3F-D1A6-EDD9-5787E3FB88D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a:extLst>
              <a:ext uri="{FF2B5EF4-FFF2-40B4-BE49-F238E27FC236}">
                <a16:creationId xmlns:a16="http://schemas.microsoft.com/office/drawing/2014/main" id="{3ECBF3C2-2FF5-06DF-D176-79C4C2626781}"/>
              </a:ext>
            </a:extLst>
          </p:cNvPr>
          <p:cNvSpPr/>
          <p:nvPr/>
        </p:nvSpPr>
        <p:spPr>
          <a:xfrm>
            <a:off x="3493371" y="5914410"/>
            <a:ext cx="11301259" cy="960607"/>
          </a:xfrm>
          <a:custGeom>
            <a:avLst/>
            <a:gdLst/>
            <a:ahLst/>
            <a:cxnLst/>
            <a:rect l="l" t="t" r="r" b="b"/>
            <a:pathLst>
              <a:path w="11301259" h="960607">
                <a:moveTo>
                  <a:pt x="0" y="0"/>
                </a:moveTo>
                <a:lnTo>
                  <a:pt x="11301258" y="0"/>
                </a:lnTo>
                <a:lnTo>
                  <a:pt x="11301258" y="960607"/>
                </a:lnTo>
                <a:lnTo>
                  <a:pt x="0" y="960607"/>
                </a:lnTo>
                <a:lnTo>
                  <a:pt x="0" y="0"/>
                </a:lnTo>
                <a:close/>
              </a:path>
            </a:pathLst>
          </a:custGeom>
          <a:blipFill>
            <a:blip r:embed="rId3"/>
            <a:stretch>
              <a:fillRect/>
            </a:stretch>
          </a:blipFill>
        </p:spPr>
        <p:txBody>
          <a:bodyPr/>
          <a:lstStyle/>
          <a:p>
            <a:endParaRPr lang="fr-FR"/>
          </a:p>
        </p:txBody>
      </p:sp>
      <p:sp>
        <p:nvSpPr>
          <p:cNvPr id="4" name="TextBox 4">
            <a:extLst>
              <a:ext uri="{FF2B5EF4-FFF2-40B4-BE49-F238E27FC236}">
                <a16:creationId xmlns:a16="http://schemas.microsoft.com/office/drawing/2014/main" id="{27E833C7-96E6-1D66-8D6B-881A3FFD623A}"/>
              </a:ext>
            </a:extLst>
          </p:cNvPr>
          <p:cNvSpPr txBox="1"/>
          <p:nvPr/>
        </p:nvSpPr>
        <p:spPr>
          <a:xfrm>
            <a:off x="656501" y="1385065"/>
            <a:ext cx="17602002" cy="999744"/>
          </a:xfrm>
          <a:prstGeom prst="rect">
            <a:avLst/>
          </a:prstGeom>
        </p:spPr>
        <p:txBody>
          <a:bodyPr lIns="0" tIns="0" rIns="0" bIns="0" rtlCol="0" anchor="t">
            <a:spAutoFit/>
          </a:bodyPr>
          <a:lstStyle/>
          <a:p>
            <a:pPr algn="l">
              <a:lnSpc>
                <a:spcPts val="6048"/>
              </a:lnSpc>
            </a:pPr>
            <a:r>
              <a:rPr lang="en-US" sz="5600" b="1" i="1" dirty="0">
                <a:solidFill>
                  <a:srgbClr val="FFFFFF"/>
                </a:solidFill>
                <a:latin typeface="Jaturat Bold Italics"/>
                <a:ea typeface="Jaturat Bold Italics"/>
                <a:cs typeface="Jaturat Bold Italics"/>
                <a:sym typeface="Jaturat Bold Italics"/>
              </a:rPr>
              <a:t>STATISTIQUES CLÉS</a:t>
            </a:r>
          </a:p>
        </p:txBody>
      </p:sp>
      <p:sp>
        <p:nvSpPr>
          <p:cNvPr id="5" name="TextBox 5">
            <a:extLst>
              <a:ext uri="{FF2B5EF4-FFF2-40B4-BE49-F238E27FC236}">
                <a16:creationId xmlns:a16="http://schemas.microsoft.com/office/drawing/2014/main" id="{8D963D9B-60DF-BBD9-837B-E5061D174159}"/>
              </a:ext>
            </a:extLst>
          </p:cNvPr>
          <p:cNvSpPr txBox="1"/>
          <p:nvPr/>
        </p:nvSpPr>
        <p:spPr>
          <a:xfrm>
            <a:off x="1028700" y="7503667"/>
            <a:ext cx="15166029" cy="2369820"/>
          </a:xfrm>
          <a:prstGeom prst="rect">
            <a:avLst/>
          </a:prstGeom>
        </p:spPr>
        <p:txBody>
          <a:bodyPr lIns="0" tIns="0" rIns="0" bIns="0" rtlCol="0" anchor="t">
            <a:spAutoFit/>
          </a:bodyPr>
          <a:lstStyle/>
          <a:p>
            <a:pPr algn="just">
              <a:lnSpc>
                <a:spcPts val="3780"/>
              </a:lnSpc>
            </a:pPr>
            <a:r>
              <a:rPr lang="en-US" sz="2700">
                <a:solidFill>
                  <a:srgbClr val="FFFFFF"/>
                </a:solidFill>
                <a:latin typeface="Open Sans"/>
                <a:ea typeface="Open Sans"/>
                <a:cs typeface="Open Sans"/>
                <a:sym typeface="Open Sans"/>
              </a:rPr>
              <a:t>Le match entre Tottenham Hotspur et Arsenal a été globalement équilibré. Tottenham a légèrement dominé la possession (52 % contre 48 %), avec un volume de passes plus élevé (482 contre 420) et un taux de réussite supérieur (75,3 % contre 73,8 %). Cette rencontre reflète un affrontement de très haut niveau sans réelle domination avec un avantage a Tottenham qui profite d’avoir la rencontre a domicile. </a:t>
            </a:r>
          </a:p>
        </p:txBody>
      </p:sp>
      <p:sp>
        <p:nvSpPr>
          <p:cNvPr id="6" name="TextBox 6">
            <a:extLst>
              <a:ext uri="{FF2B5EF4-FFF2-40B4-BE49-F238E27FC236}">
                <a16:creationId xmlns:a16="http://schemas.microsoft.com/office/drawing/2014/main" id="{CF9FB105-0C3A-FC94-904A-B7FF0D857843}"/>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4</a:t>
            </a:r>
          </a:p>
        </p:txBody>
      </p:sp>
      <p:sp>
        <p:nvSpPr>
          <p:cNvPr id="7" name="TextBox 7">
            <a:extLst>
              <a:ext uri="{FF2B5EF4-FFF2-40B4-BE49-F238E27FC236}">
                <a16:creationId xmlns:a16="http://schemas.microsoft.com/office/drawing/2014/main" id="{11B21DCD-324D-E6C1-484A-DF2CEA09A43B}"/>
              </a:ext>
            </a:extLst>
          </p:cNvPr>
          <p:cNvSpPr txBox="1"/>
          <p:nvPr/>
        </p:nvSpPr>
        <p:spPr>
          <a:xfrm>
            <a:off x="1277847" y="243125"/>
            <a:ext cx="16418303" cy="4009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Times New Roman"/>
                <a:ea typeface="Times New Roman"/>
                <a:cs typeface="Times New Roman"/>
                <a:sym typeface="Times New Roman"/>
              </a:rPr>
              <a:t>CONTEXTE /        </a:t>
            </a:r>
            <a:r>
              <a:rPr lang="en-US" sz="2557" b="1" u="sng">
                <a:solidFill>
                  <a:srgbClr val="FFFFFF"/>
                </a:solidFill>
                <a:latin typeface="Times New Roman Bold"/>
                <a:ea typeface="Times New Roman Bold"/>
                <a:cs typeface="Times New Roman Bold"/>
                <a:sym typeface="Times New Roman Bold"/>
              </a:rPr>
              <a:t>STATISTIQUES </a:t>
            </a:r>
            <a:r>
              <a:rPr lang="en-US" sz="2557" b="1">
                <a:solidFill>
                  <a:srgbClr val="FFFFFF"/>
                </a:solidFill>
                <a:latin typeface="Times New Roman Bold"/>
                <a:ea typeface="Times New Roman Bold"/>
                <a:cs typeface="Times New Roman Bold"/>
                <a:sym typeface="Times New Roman Bold"/>
              </a:rPr>
              <a:t>    </a:t>
            </a:r>
            <a:r>
              <a:rPr lang="en-US" sz="2557">
                <a:solidFill>
                  <a:srgbClr val="FFFFFF"/>
                </a:solidFill>
                <a:latin typeface="Times New Roman"/>
                <a:ea typeface="Times New Roman"/>
                <a:cs typeface="Times New Roman"/>
                <a:sym typeface="Times New Roman"/>
              </a:rPr>
              <a:t> / </a:t>
            </a:r>
            <a:r>
              <a:rPr lang="en-US" sz="2557">
                <a:solidFill>
                  <a:srgbClr val="004AAD"/>
                </a:solidFill>
                <a:latin typeface="Times New Roman"/>
                <a:ea typeface="Times New Roman"/>
                <a:cs typeface="Times New Roman"/>
                <a:sym typeface="Times New Roman"/>
              </a:rPr>
              <a:t>TOTTENHAM </a:t>
            </a:r>
            <a:r>
              <a:rPr lang="en-US" sz="2557">
                <a:solidFill>
                  <a:srgbClr val="FFFFFF"/>
                </a:solidFill>
                <a:latin typeface="Times New Roman"/>
                <a:ea typeface="Times New Roman"/>
                <a:cs typeface="Times New Roman"/>
                <a:sym typeface="Times New Roman"/>
              </a:rPr>
              <a:t>/ </a:t>
            </a:r>
            <a:r>
              <a:rPr lang="en-US" sz="2557">
                <a:solidFill>
                  <a:srgbClr val="CF1B1B"/>
                </a:solidFill>
                <a:latin typeface="Times New Roman"/>
                <a:ea typeface="Times New Roman"/>
                <a:cs typeface="Times New Roman"/>
                <a:sym typeface="Times New Roman"/>
              </a:rPr>
              <a:t>ARSENAL  </a:t>
            </a:r>
            <a:r>
              <a:rPr lang="en-US" sz="2557">
                <a:solidFill>
                  <a:srgbClr val="FFFFFF"/>
                </a:solidFill>
                <a:latin typeface="Times New Roman"/>
                <a:ea typeface="Times New Roman"/>
                <a:cs typeface="Times New Roman"/>
                <a:sym typeface="Times New Roman"/>
              </a:rPr>
              <a:t>/</a:t>
            </a:r>
            <a:r>
              <a:rPr lang="en-US" sz="2557">
                <a:solidFill>
                  <a:srgbClr val="FFDE59"/>
                </a:solidFill>
                <a:latin typeface="Times New Roman"/>
                <a:ea typeface="Times New Roman"/>
                <a:cs typeface="Times New Roman"/>
                <a:sym typeface="Times New Roman"/>
              </a:rPr>
              <a:t> JOUEURS STAR</a:t>
            </a:r>
            <a:r>
              <a:rPr lang="en-US" sz="2557">
                <a:solidFill>
                  <a:srgbClr val="FFFFFF"/>
                </a:solidFill>
                <a:latin typeface="Times New Roman"/>
                <a:ea typeface="Times New Roman"/>
                <a:cs typeface="Times New Roman"/>
                <a:sym typeface="Times New Roman"/>
              </a:rPr>
              <a:t> / COMPARAISON</a:t>
            </a:r>
          </a:p>
        </p:txBody>
      </p:sp>
      <p:sp>
        <p:nvSpPr>
          <p:cNvPr id="8" name="TextBox 8">
            <a:extLst>
              <a:ext uri="{FF2B5EF4-FFF2-40B4-BE49-F238E27FC236}">
                <a16:creationId xmlns:a16="http://schemas.microsoft.com/office/drawing/2014/main" id="{8A3A586B-18FB-CFB1-88A3-FE0BC438063F}"/>
              </a:ext>
            </a:extLst>
          </p:cNvPr>
          <p:cNvSpPr txBox="1"/>
          <p:nvPr/>
        </p:nvSpPr>
        <p:spPr>
          <a:xfrm>
            <a:off x="11059662" y="4136579"/>
            <a:ext cx="6344894" cy="1095912"/>
          </a:xfrm>
          <a:prstGeom prst="rect">
            <a:avLst/>
          </a:prstGeom>
        </p:spPr>
        <p:txBody>
          <a:bodyPr lIns="0" tIns="0" rIns="0" bIns="0" rtlCol="0" anchor="t">
            <a:spAutoFit/>
          </a:bodyPr>
          <a:lstStyle/>
          <a:p>
            <a:pPr algn="l">
              <a:lnSpc>
                <a:spcPts val="2981"/>
              </a:lnSpc>
            </a:pPr>
            <a:r>
              <a:rPr lang="en-US" sz="2129">
                <a:solidFill>
                  <a:srgbClr val="FFFFFF"/>
                </a:solidFill>
                <a:latin typeface="Open Sans"/>
                <a:ea typeface="Open Sans"/>
                <a:cs typeface="Open Sans"/>
                <a:sym typeface="Open Sans"/>
              </a:rPr>
              <a:t>Nombre de passes total Arsenal : 420</a:t>
            </a:r>
          </a:p>
          <a:p>
            <a:pPr algn="l">
              <a:lnSpc>
                <a:spcPts val="2981"/>
              </a:lnSpc>
            </a:pPr>
            <a:r>
              <a:rPr lang="en-US" sz="2129">
                <a:solidFill>
                  <a:srgbClr val="FFFFFF"/>
                </a:solidFill>
                <a:latin typeface="Open Sans"/>
                <a:ea typeface="Open Sans"/>
                <a:cs typeface="Open Sans"/>
                <a:sym typeface="Open Sans"/>
              </a:rPr>
              <a:t>Nombre de passes réussies Arsenal : 310</a:t>
            </a:r>
          </a:p>
          <a:p>
            <a:pPr algn="l">
              <a:lnSpc>
                <a:spcPts val="2981"/>
              </a:lnSpc>
            </a:pPr>
            <a:r>
              <a:rPr lang="en-US" sz="2129">
                <a:solidFill>
                  <a:srgbClr val="FFFFFF"/>
                </a:solidFill>
                <a:latin typeface="Open Sans"/>
                <a:ea typeface="Open Sans"/>
                <a:cs typeface="Open Sans"/>
                <a:sym typeface="Open Sans"/>
              </a:rPr>
              <a:t>Pourcentage de réussite Arsenal : 73.8 %</a:t>
            </a:r>
          </a:p>
        </p:txBody>
      </p:sp>
      <p:sp>
        <p:nvSpPr>
          <p:cNvPr id="9" name="TextBox 9">
            <a:extLst>
              <a:ext uri="{FF2B5EF4-FFF2-40B4-BE49-F238E27FC236}">
                <a16:creationId xmlns:a16="http://schemas.microsoft.com/office/drawing/2014/main" id="{B21887F3-3EE2-CBAA-6448-2B236A05AE0B}"/>
              </a:ext>
            </a:extLst>
          </p:cNvPr>
          <p:cNvSpPr txBox="1"/>
          <p:nvPr/>
        </p:nvSpPr>
        <p:spPr>
          <a:xfrm>
            <a:off x="1596083" y="4134060"/>
            <a:ext cx="6700573" cy="1098431"/>
          </a:xfrm>
          <a:prstGeom prst="rect">
            <a:avLst/>
          </a:prstGeom>
        </p:spPr>
        <p:txBody>
          <a:bodyPr lIns="0" tIns="0" rIns="0" bIns="0" rtlCol="0" anchor="t">
            <a:spAutoFit/>
          </a:bodyPr>
          <a:lstStyle/>
          <a:p>
            <a:pPr algn="l">
              <a:lnSpc>
                <a:spcPts val="2981"/>
              </a:lnSpc>
            </a:pPr>
            <a:r>
              <a:rPr lang="en-US" sz="2129">
                <a:solidFill>
                  <a:srgbClr val="FFFFFF"/>
                </a:solidFill>
                <a:latin typeface="Open Sans"/>
                <a:ea typeface="Open Sans"/>
                <a:cs typeface="Open Sans"/>
                <a:sym typeface="Open Sans"/>
              </a:rPr>
              <a:t>Nombre de passes total Tottenham Hotspur : 482</a:t>
            </a:r>
          </a:p>
          <a:p>
            <a:pPr algn="l">
              <a:lnSpc>
                <a:spcPts val="2981"/>
              </a:lnSpc>
            </a:pPr>
            <a:r>
              <a:rPr lang="en-US" sz="2129">
                <a:solidFill>
                  <a:srgbClr val="FFFFFF"/>
                </a:solidFill>
                <a:latin typeface="Open Sans"/>
                <a:ea typeface="Open Sans"/>
                <a:cs typeface="Open Sans"/>
                <a:sym typeface="Open Sans"/>
              </a:rPr>
              <a:t>Nombre de passes réussies Tottenham Hotspur : 363</a:t>
            </a:r>
          </a:p>
          <a:p>
            <a:pPr marL="0" lvl="0" indent="0" algn="l">
              <a:lnSpc>
                <a:spcPts val="2981"/>
              </a:lnSpc>
              <a:spcBef>
                <a:spcPct val="0"/>
              </a:spcBef>
            </a:pPr>
            <a:r>
              <a:rPr lang="en-US" sz="2129">
                <a:solidFill>
                  <a:srgbClr val="FFFFFF"/>
                </a:solidFill>
                <a:latin typeface="Open Sans"/>
                <a:ea typeface="Open Sans"/>
                <a:cs typeface="Open Sans"/>
                <a:sym typeface="Open Sans"/>
              </a:rPr>
              <a:t>Pourcentage de réussite Tottenham Hotspur : 75.3 %</a:t>
            </a:r>
          </a:p>
        </p:txBody>
      </p:sp>
      <p:sp>
        <p:nvSpPr>
          <p:cNvPr id="10" name="TextBox 10">
            <a:extLst>
              <a:ext uri="{FF2B5EF4-FFF2-40B4-BE49-F238E27FC236}">
                <a16:creationId xmlns:a16="http://schemas.microsoft.com/office/drawing/2014/main" id="{A9330389-C270-D304-FC4E-06722959E6DB}"/>
              </a:ext>
            </a:extLst>
          </p:cNvPr>
          <p:cNvSpPr txBox="1"/>
          <p:nvPr/>
        </p:nvSpPr>
        <p:spPr>
          <a:xfrm>
            <a:off x="1773923" y="2932396"/>
            <a:ext cx="6344894" cy="887095"/>
          </a:xfrm>
          <a:prstGeom prst="rect">
            <a:avLst/>
          </a:prstGeom>
        </p:spPr>
        <p:txBody>
          <a:bodyPr lIns="0" tIns="0" rIns="0" bIns="0" rtlCol="0" anchor="t">
            <a:spAutoFit/>
          </a:bodyPr>
          <a:lstStyle/>
          <a:p>
            <a:pPr algn="ctr">
              <a:lnSpc>
                <a:spcPts val="7279"/>
              </a:lnSpc>
            </a:pPr>
            <a:r>
              <a:rPr lang="en-US" sz="5199" b="1">
                <a:solidFill>
                  <a:srgbClr val="004AAD"/>
                </a:solidFill>
                <a:latin typeface="Open Sans Bold"/>
                <a:ea typeface="Open Sans Bold"/>
                <a:cs typeface="Open Sans Bold"/>
                <a:sym typeface="Open Sans Bold"/>
              </a:rPr>
              <a:t>Tottenham</a:t>
            </a:r>
          </a:p>
        </p:txBody>
      </p:sp>
      <p:sp>
        <p:nvSpPr>
          <p:cNvPr id="11" name="TextBox 11">
            <a:extLst>
              <a:ext uri="{FF2B5EF4-FFF2-40B4-BE49-F238E27FC236}">
                <a16:creationId xmlns:a16="http://schemas.microsoft.com/office/drawing/2014/main" id="{504BCC8F-113C-1EE4-A6D1-F0703604ACF3}"/>
              </a:ext>
            </a:extLst>
          </p:cNvPr>
          <p:cNvSpPr txBox="1"/>
          <p:nvPr/>
        </p:nvSpPr>
        <p:spPr>
          <a:xfrm>
            <a:off x="10595057" y="2932396"/>
            <a:ext cx="6344894" cy="887095"/>
          </a:xfrm>
          <a:prstGeom prst="rect">
            <a:avLst/>
          </a:prstGeom>
        </p:spPr>
        <p:txBody>
          <a:bodyPr lIns="0" tIns="0" rIns="0" bIns="0" rtlCol="0" anchor="t">
            <a:spAutoFit/>
          </a:bodyPr>
          <a:lstStyle/>
          <a:p>
            <a:pPr algn="ctr">
              <a:lnSpc>
                <a:spcPts val="7279"/>
              </a:lnSpc>
            </a:pPr>
            <a:r>
              <a:rPr lang="en-US" sz="5199" b="1">
                <a:solidFill>
                  <a:srgbClr val="CF1B1B"/>
                </a:solidFill>
                <a:latin typeface="Open Sans Bold"/>
                <a:ea typeface="Open Sans Bold"/>
                <a:cs typeface="Open Sans Bold"/>
                <a:sym typeface="Open Sans Bold"/>
              </a:rPr>
              <a:t>Arsenal</a:t>
            </a:r>
          </a:p>
        </p:txBody>
      </p:sp>
    </p:spTree>
    <p:extLst>
      <p:ext uri="{BB962C8B-B14F-4D97-AF65-F5344CB8AC3E}">
        <p14:creationId xmlns:p14="http://schemas.microsoft.com/office/powerpoint/2010/main" val="362452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2913966" y="605390"/>
            <a:ext cx="13146066" cy="7016713"/>
          </a:xfrm>
          <a:custGeom>
            <a:avLst/>
            <a:gdLst/>
            <a:ahLst/>
            <a:cxnLst/>
            <a:rect l="l" t="t" r="r" b="b"/>
            <a:pathLst>
              <a:path w="13146066" h="7016713">
                <a:moveTo>
                  <a:pt x="0" y="0"/>
                </a:moveTo>
                <a:lnTo>
                  <a:pt x="13146066" y="0"/>
                </a:lnTo>
                <a:lnTo>
                  <a:pt x="13146066" y="7016713"/>
                </a:lnTo>
                <a:lnTo>
                  <a:pt x="0" y="7016713"/>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685998" y="3362082"/>
            <a:ext cx="17602002" cy="999744"/>
          </a:xfrm>
          <a:prstGeom prst="rect">
            <a:avLst/>
          </a:prstGeom>
        </p:spPr>
        <p:txBody>
          <a:bodyPr lIns="0" tIns="0" rIns="0" bIns="0" rtlCol="0" anchor="t">
            <a:spAutoFit/>
          </a:bodyPr>
          <a:lstStyle/>
          <a:p>
            <a:pPr algn="l">
              <a:lnSpc>
                <a:spcPts val="6048"/>
              </a:lnSpc>
            </a:pPr>
            <a:r>
              <a:rPr lang="en-US" sz="5600" b="1" i="1">
                <a:solidFill>
                  <a:srgbClr val="FFFFFF"/>
                </a:solidFill>
                <a:latin typeface="Jaturat Bold Italics"/>
                <a:ea typeface="Jaturat Bold Italics"/>
                <a:cs typeface="Jaturat Bold Italics"/>
                <a:sym typeface="Jaturat Bold Italics"/>
              </a:rPr>
              <a:t>XG</a:t>
            </a:r>
          </a:p>
        </p:txBody>
      </p:sp>
      <p:sp>
        <p:nvSpPr>
          <p:cNvPr id="5" name="TextBox 5"/>
          <p:cNvSpPr txBox="1"/>
          <p:nvPr/>
        </p:nvSpPr>
        <p:spPr>
          <a:xfrm>
            <a:off x="245648" y="7869055"/>
            <a:ext cx="8276021" cy="2157493"/>
          </a:xfrm>
          <a:prstGeom prst="rect">
            <a:avLst/>
          </a:prstGeom>
        </p:spPr>
        <p:txBody>
          <a:bodyPr lIns="0" tIns="0" rIns="0" bIns="0" rtlCol="0" anchor="t">
            <a:spAutoFit/>
          </a:bodyPr>
          <a:lstStyle/>
          <a:p>
            <a:pPr algn="just">
              <a:lnSpc>
                <a:spcPts val="2883"/>
              </a:lnSpc>
            </a:pPr>
            <a:r>
              <a:rPr lang="en-US" sz="2059" b="1" dirty="0">
                <a:solidFill>
                  <a:srgbClr val="004AAD"/>
                </a:solidFill>
                <a:latin typeface="Open Sans Bold"/>
                <a:ea typeface="Open Sans Bold"/>
                <a:cs typeface="Open Sans Bold"/>
                <a:sym typeface="Open Sans Bold"/>
              </a:rPr>
              <a:t>Tottenham </a:t>
            </a:r>
            <a:r>
              <a:rPr lang="en-US" sz="2059" dirty="0">
                <a:solidFill>
                  <a:srgbClr val="FFFFFF"/>
                </a:solidFill>
                <a:latin typeface="Open Sans"/>
                <a:ea typeface="Open Sans"/>
                <a:cs typeface="Open Sans"/>
                <a:sym typeface="Open Sans"/>
              </a:rPr>
              <a:t>a eu </a:t>
            </a:r>
            <a:r>
              <a:rPr lang="en-US" sz="2059" dirty="0" err="1">
                <a:solidFill>
                  <a:srgbClr val="FFFFFF"/>
                </a:solidFill>
                <a:latin typeface="Open Sans"/>
                <a:ea typeface="Open Sans"/>
                <a:cs typeface="Open Sans"/>
                <a:sym typeface="Open Sans"/>
              </a:rPr>
              <a:t>nombreuses</a:t>
            </a:r>
            <a:r>
              <a:rPr lang="en-US" sz="2059" dirty="0">
                <a:solidFill>
                  <a:srgbClr val="FFFFFF"/>
                </a:solidFill>
                <a:latin typeface="Open Sans"/>
                <a:ea typeface="Open Sans"/>
                <a:cs typeface="Open Sans"/>
                <a:sym typeface="Open Sans"/>
              </a:rPr>
              <a:t> occasions tout au long du match, </a:t>
            </a:r>
            <a:r>
              <a:rPr lang="en-US" sz="2059" dirty="0" err="1">
                <a:solidFill>
                  <a:srgbClr val="FFFFFF"/>
                </a:solidFill>
                <a:latin typeface="Open Sans"/>
                <a:ea typeface="Open Sans"/>
                <a:cs typeface="Open Sans"/>
                <a:sym typeface="Open Sans"/>
              </a:rPr>
              <a:t>comme</a:t>
            </a:r>
            <a:r>
              <a:rPr lang="en-US" sz="2059" dirty="0">
                <a:solidFill>
                  <a:srgbClr val="FFFFFF"/>
                </a:solidFill>
                <a:latin typeface="Open Sans"/>
                <a:ea typeface="Open Sans"/>
                <a:cs typeface="Open Sans"/>
                <a:sym typeface="Open Sans"/>
              </a:rPr>
              <a:t> le montre la </a:t>
            </a:r>
            <a:r>
              <a:rPr lang="en-US" sz="2059" dirty="0" err="1">
                <a:solidFill>
                  <a:srgbClr val="FFFFFF"/>
                </a:solidFill>
                <a:latin typeface="Open Sans"/>
                <a:ea typeface="Open Sans"/>
                <a:cs typeface="Open Sans"/>
                <a:sym typeface="Open Sans"/>
              </a:rPr>
              <a:t>courbe</a:t>
            </a:r>
            <a:r>
              <a:rPr lang="en-US" sz="2059" dirty="0">
                <a:solidFill>
                  <a:srgbClr val="FFFFFF"/>
                </a:solidFill>
                <a:latin typeface="Open Sans"/>
                <a:ea typeface="Open Sans"/>
                <a:cs typeface="Open Sans"/>
                <a:sym typeface="Open Sans"/>
              </a:rPr>
              <a:t> des xG. Après </a:t>
            </a:r>
            <a:r>
              <a:rPr lang="en-US" sz="2059" dirty="0" err="1">
                <a:solidFill>
                  <a:srgbClr val="FFFFFF"/>
                </a:solidFill>
                <a:latin typeface="Open Sans"/>
                <a:ea typeface="Open Sans"/>
                <a:cs typeface="Open Sans"/>
                <a:sym typeface="Open Sans"/>
              </a:rPr>
              <a:t>qu’Arsenal</a:t>
            </a:r>
            <a:r>
              <a:rPr lang="en-US" sz="2059" dirty="0">
                <a:solidFill>
                  <a:srgbClr val="FFFFFF"/>
                </a:solidFill>
                <a:latin typeface="Open Sans"/>
                <a:ea typeface="Open Sans"/>
                <a:cs typeface="Open Sans"/>
                <a:sym typeface="Open Sans"/>
              </a:rPr>
              <a:t> </a:t>
            </a:r>
            <a:r>
              <a:rPr lang="en-US" sz="2059" dirty="0" err="1">
                <a:solidFill>
                  <a:srgbClr val="FFFFFF"/>
                </a:solidFill>
                <a:latin typeface="Open Sans"/>
                <a:ea typeface="Open Sans"/>
                <a:cs typeface="Open Sans"/>
                <a:sym typeface="Open Sans"/>
              </a:rPr>
              <a:t>ait</a:t>
            </a:r>
            <a:r>
              <a:rPr lang="en-US" sz="2059" dirty="0">
                <a:solidFill>
                  <a:srgbClr val="FFFFFF"/>
                </a:solidFill>
                <a:latin typeface="Open Sans"/>
                <a:ea typeface="Open Sans"/>
                <a:cs typeface="Open Sans"/>
                <a:sym typeface="Open Sans"/>
              </a:rPr>
              <a:t> </a:t>
            </a:r>
            <a:r>
              <a:rPr lang="en-US" sz="2059" dirty="0" err="1">
                <a:solidFill>
                  <a:srgbClr val="FFFFFF"/>
                </a:solidFill>
                <a:latin typeface="Open Sans"/>
                <a:ea typeface="Open Sans"/>
                <a:cs typeface="Open Sans"/>
                <a:sym typeface="Open Sans"/>
              </a:rPr>
              <a:t>ouvert</a:t>
            </a:r>
            <a:r>
              <a:rPr lang="en-US" sz="2059" dirty="0">
                <a:solidFill>
                  <a:srgbClr val="FFFFFF"/>
                </a:solidFill>
                <a:latin typeface="Open Sans"/>
                <a:ea typeface="Open Sans"/>
                <a:cs typeface="Open Sans"/>
                <a:sym typeface="Open Sans"/>
              </a:rPr>
              <a:t> le score </a:t>
            </a:r>
            <a:r>
              <a:rPr lang="en-US" sz="2059" dirty="0" err="1">
                <a:solidFill>
                  <a:srgbClr val="FFFFFF"/>
                </a:solidFill>
                <a:latin typeface="Open Sans"/>
                <a:ea typeface="Open Sans"/>
                <a:cs typeface="Open Sans"/>
                <a:sym typeface="Open Sans"/>
              </a:rPr>
              <a:t>contre</a:t>
            </a:r>
            <a:r>
              <a:rPr lang="en-US" sz="2059" dirty="0">
                <a:solidFill>
                  <a:srgbClr val="FFFFFF"/>
                </a:solidFill>
                <a:latin typeface="Open Sans"/>
                <a:ea typeface="Open Sans"/>
                <a:cs typeface="Open Sans"/>
                <a:sym typeface="Open Sans"/>
              </a:rPr>
              <a:t> le </a:t>
            </a:r>
            <a:r>
              <a:rPr lang="en-US" sz="2059" dirty="0" err="1">
                <a:solidFill>
                  <a:srgbClr val="FFFFFF"/>
                </a:solidFill>
                <a:latin typeface="Open Sans"/>
                <a:ea typeface="Open Sans"/>
                <a:cs typeface="Open Sans"/>
                <a:sym typeface="Open Sans"/>
              </a:rPr>
              <a:t>cours</a:t>
            </a:r>
            <a:r>
              <a:rPr lang="en-US" sz="2059" dirty="0">
                <a:solidFill>
                  <a:srgbClr val="FFFFFF"/>
                </a:solidFill>
                <a:latin typeface="Open Sans"/>
                <a:ea typeface="Open Sans"/>
                <a:cs typeface="Open Sans"/>
                <a:sym typeface="Open Sans"/>
              </a:rPr>
              <a:t> du jeu, Tottenham a </a:t>
            </a:r>
            <a:r>
              <a:rPr lang="en-US" sz="2059" dirty="0" err="1">
                <a:solidFill>
                  <a:srgbClr val="FFFFFF"/>
                </a:solidFill>
                <a:latin typeface="Open Sans"/>
                <a:ea typeface="Open Sans"/>
                <a:cs typeface="Open Sans"/>
                <a:sym typeface="Open Sans"/>
              </a:rPr>
              <a:t>réagi</a:t>
            </a:r>
            <a:r>
              <a:rPr lang="en-US" sz="2059" dirty="0">
                <a:solidFill>
                  <a:srgbClr val="FFFFFF"/>
                </a:solidFill>
                <a:latin typeface="Open Sans"/>
                <a:ea typeface="Open Sans"/>
                <a:cs typeface="Open Sans"/>
                <a:sym typeface="Open Sans"/>
              </a:rPr>
              <a:t> avec deux buts en 2 minutes en </a:t>
            </a:r>
            <a:r>
              <a:rPr lang="en-US" sz="2059" dirty="0" err="1">
                <a:solidFill>
                  <a:srgbClr val="FFFFFF"/>
                </a:solidFill>
                <a:latin typeface="Open Sans"/>
                <a:ea typeface="Open Sans"/>
                <a:cs typeface="Open Sans"/>
                <a:sym typeface="Open Sans"/>
              </a:rPr>
              <a:t>seconde</a:t>
            </a:r>
            <a:r>
              <a:rPr lang="en-US" sz="2059" dirty="0">
                <a:solidFill>
                  <a:srgbClr val="FFFFFF"/>
                </a:solidFill>
                <a:latin typeface="Open Sans"/>
                <a:ea typeface="Open Sans"/>
                <a:cs typeface="Open Sans"/>
                <a:sym typeface="Open Sans"/>
              </a:rPr>
              <a:t> </a:t>
            </a:r>
            <a:r>
              <a:rPr lang="en-US" sz="2059" dirty="0" err="1">
                <a:solidFill>
                  <a:srgbClr val="FFFFFF"/>
                </a:solidFill>
                <a:latin typeface="Open Sans"/>
                <a:ea typeface="Open Sans"/>
                <a:cs typeface="Open Sans"/>
                <a:sym typeface="Open Sans"/>
              </a:rPr>
              <a:t>période</a:t>
            </a:r>
            <a:r>
              <a:rPr lang="en-US" sz="2059" dirty="0">
                <a:solidFill>
                  <a:srgbClr val="FFFFFF"/>
                </a:solidFill>
                <a:latin typeface="Open Sans"/>
                <a:ea typeface="Open Sans"/>
                <a:cs typeface="Open Sans"/>
                <a:sym typeface="Open Sans"/>
              </a:rPr>
              <a:t>. Ils ont un peu </a:t>
            </a:r>
            <a:r>
              <a:rPr lang="en-US" sz="2059" dirty="0" err="1">
                <a:solidFill>
                  <a:srgbClr val="FFFFFF"/>
                </a:solidFill>
                <a:latin typeface="Open Sans"/>
                <a:ea typeface="Open Sans"/>
                <a:cs typeface="Open Sans"/>
                <a:sym typeface="Open Sans"/>
              </a:rPr>
              <a:t>surperformé</a:t>
            </a:r>
            <a:r>
              <a:rPr lang="en-US" sz="2059" dirty="0">
                <a:solidFill>
                  <a:srgbClr val="FFFFFF"/>
                </a:solidFill>
                <a:latin typeface="Open Sans"/>
                <a:ea typeface="Open Sans"/>
                <a:cs typeface="Open Sans"/>
                <a:sym typeface="Open Sans"/>
              </a:rPr>
              <a:t> </a:t>
            </a:r>
            <a:r>
              <a:rPr lang="en-US" sz="2059" dirty="0" err="1">
                <a:solidFill>
                  <a:srgbClr val="FFFFFF"/>
                </a:solidFill>
                <a:latin typeface="Open Sans"/>
                <a:ea typeface="Open Sans"/>
                <a:cs typeface="Open Sans"/>
                <a:sym typeface="Open Sans"/>
              </a:rPr>
              <a:t>leurs</a:t>
            </a:r>
            <a:r>
              <a:rPr lang="en-US" sz="2059" dirty="0">
                <a:solidFill>
                  <a:srgbClr val="FFFFFF"/>
                </a:solidFill>
                <a:latin typeface="Open Sans"/>
                <a:ea typeface="Open Sans"/>
                <a:cs typeface="Open Sans"/>
                <a:sym typeface="Open Sans"/>
              </a:rPr>
              <a:t> xG en </a:t>
            </a:r>
            <a:r>
              <a:rPr lang="en-US" sz="2059" dirty="0" err="1">
                <a:solidFill>
                  <a:srgbClr val="FFFFFF"/>
                </a:solidFill>
                <a:latin typeface="Open Sans"/>
                <a:ea typeface="Open Sans"/>
                <a:cs typeface="Open Sans"/>
                <a:sym typeface="Open Sans"/>
              </a:rPr>
              <a:t>marquant</a:t>
            </a:r>
            <a:r>
              <a:rPr lang="en-US" sz="2059" dirty="0">
                <a:solidFill>
                  <a:srgbClr val="FFFFFF"/>
                </a:solidFill>
                <a:latin typeface="Open Sans"/>
                <a:ea typeface="Open Sans"/>
                <a:cs typeface="Open Sans"/>
                <a:sym typeface="Open Sans"/>
              </a:rPr>
              <a:t> 2 buts pour une </a:t>
            </a:r>
            <a:r>
              <a:rPr lang="en-US" sz="2059" dirty="0" err="1">
                <a:solidFill>
                  <a:srgbClr val="FFFFFF"/>
                </a:solidFill>
                <a:latin typeface="Open Sans"/>
                <a:ea typeface="Open Sans"/>
                <a:cs typeface="Open Sans"/>
                <a:sym typeface="Open Sans"/>
              </a:rPr>
              <a:t>valeur</a:t>
            </a:r>
            <a:r>
              <a:rPr lang="en-US" sz="2059" dirty="0">
                <a:solidFill>
                  <a:srgbClr val="FFFFFF"/>
                </a:solidFill>
                <a:latin typeface="Open Sans"/>
                <a:ea typeface="Open Sans"/>
                <a:cs typeface="Open Sans"/>
                <a:sym typeface="Open Sans"/>
              </a:rPr>
              <a:t> </a:t>
            </a:r>
            <a:r>
              <a:rPr lang="en-US" sz="2059" dirty="0" err="1">
                <a:solidFill>
                  <a:srgbClr val="FFFFFF"/>
                </a:solidFill>
                <a:latin typeface="Open Sans"/>
                <a:ea typeface="Open Sans"/>
                <a:cs typeface="Open Sans"/>
                <a:sym typeface="Open Sans"/>
              </a:rPr>
              <a:t>attendue</a:t>
            </a:r>
            <a:r>
              <a:rPr lang="en-US" sz="2059" dirty="0">
                <a:solidFill>
                  <a:srgbClr val="FFFFFF"/>
                </a:solidFill>
                <a:latin typeface="Open Sans"/>
                <a:ea typeface="Open Sans"/>
                <a:cs typeface="Open Sans"/>
                <a:sym typeface="Open Sans"/>
              </a:rPr>
              <a:t> de </a:t>
            </a:r>
            <a:r>
              <a:rPr lang="en-US" sz="2059" dirty="0" err="1">
                <a:solidFill>
                  <a:srgbClr val="FFFFFF"/>
                </a:solidFill>
                <a:latin typeface="Open Sans"/>
                <a:ea typeface="Open Sans"/>
                <a:cs typeface="Open Sans"/>
                <a:sym typeface="Open Sans"/>
              </a:rPr>
              <a:t>seulement</a:t>
            </a:r>
            <a:r>
              <a:rPr lang="en-US" sz="2059" dirty="0">
                <a:solidFill>
                  <a:srgbClr val="FFFFFF"/>
                </a:solidFill>
                <a:latin typeface="Open Sans"/>
                <a:ea typeface="Open Sans"/>
                <a:cs typeface="Open Sans"/>
                <a:sym typeface="Open Sans"/>
              </a:rPr>
              <a:t> 1.25 xG.</a:t>
            </a:r>
          </a:p>
        </p:txBody>
      </p:sp>
      <p:sp>
        <p:nvSpPr>
          <p:cNvPr id="6" name="TextBox 6"/>
          <p:cNvSpPr txBox="1"/>
          <p:nvPr/>
        </p:nvSpPr>
        <p:spPr>
          <a:xfrm>
            <a:off x="8915400" y="7748287"/>
            <a:ext cx="8946426" cy="2425857"/>
          </a:xfrm>
          <a:prstGeom prst="rect">
            <a:avLst/>
          </a:prstGeom>
        </p:spPr>
        <p:txBody>
          <a:bodyPr wrap="square" lIns="0" tIns="0" rIns="0" bIns="0" rtlCol="0" anchor="t">
            <a:spAutoFit/>
          </a:bodyPr>
          <a:lstStyle/>
          <a:p>
            <a:pPr algn="just">
              <a:lnSpc>
                <a:spcPts val="3220"/>
              </a:lnSpc>
            </a:pPr>
            <a:r>
              <a:rPr lang="en-US" sz="2000" b="1" dirty="0">
                <a:solidFill>
                  <a:srgbClr val="CF1B1B"/>
                </a:solidFill>
                <a:latin typeface="Open Sans Bold"/>
                <a:ea typeface="Open Sans Bold"/>
                <a:cs typeface="Open Sans Bold"/>
                <a:sym typeface="Open Sans Bold"/>
              </a:rPr>
              <a:t>Arsenal </a:t>
            </a:r>
            <a:r>
              <a:rPr lang="en-US" sz="2000" dirty="0">
                <a:solidFill>
                  <a:srgbClr val="FFFFFF"/>
                </a:solidFill>
                <a:latin typeface="Open Sans"/>
                <a:ea typeface="Open Sans"/>
                <a:cs typeface="Open Sans"/>
                <a:sym typeface="Open Sans"/>
              </a:rPr>
              <a:t>a eu très peu d’occasions en début de match et a marqué </a:t>
            </a:r>
            <a:r>
              <a:rPr lang="en-US" sz="2000" dirty="0" err="1">
                <a:solidFill>
                  <a:srgbClr val="FFFFFF"/>
                </a:solidFill>
                <a:latin typeface="Open Sans"/>
                <a:ea typeface="Open Sans"/>
                <a:cs typeface="Open Sans"/>
                <a:sym typeface="Open Sans"/>
              </a:rPr>
              <a:t>contre</a:t>
            </a:r>
            <a:r>
              <a:rPr lang="en-US" sz="2000" dirty="0">
                <a:solidFill>
                  <a:srgbClr val="FFFFFF"/>
                </a:solidFill>
                <a:latin typeface="Open Sans"/>
                <a:ea typeface="Open Sans"/>
                <a:cs typeface="Open Sans"/>
                <a:sym typeface="Open Sans"/>
              </a:rPr>
              <a:t> le </a:t>
            </a:r>
            <a:r>
              <a:rPr lang="en-US" sz="2000" dirty="0" err="1">
                <a:solidFill>
                  <a:srgbClr val="FFFFFF"/>
                </a:solidFill>
                <a:latin typeface="Open Sans"/>
                <a:ea typeface="Open Sans"/>
                <a:cs typeface="Open Sans"/>
                <a:sym typeface="Open Sans"/>
              </a:rPr>
              <a:t>cours</a:t>
            </a:r>
            <a:r>
              <a:rPr lang="en-US" sz="2000" dirty="0">
                <a:solidFill>
                  <a:srgbClr val="FFFFFF"/>
                </a:solidFill>
                <a:latin typeface="Open Sans"/>
                <a:ea typeface="Open Sans"/>
                <a:cs typeface="Open Sans"/>
                <a:sym typeface="Open Sans"/>
              </a:rPr>
              <a:t> du jeu. En </a:t>
            </a:r>
            <a:r>
              <a:rPr lang="en-US" sz="2000" dirty="0" err="1">
                <a:solidFill>
                  <a:srgbClr val="FFFFFF"/>
                </a:solidFill>
                <a:latin typeface="Open Sans"/>
                <a:ea typeface="Open Sans"/>
                <a:cs typeface="Open Sans"/>
                <a:sym typeface="Open Sans"/>
              </a:rPr>
              <a:t>seconde</a:t>
            </a:r>
            <a:r>
              <a:rPr lang="en-US" sz="2000" dirty="0">
                <a:solidFill>
                  <a:srgbClr val="FFFFFF"/>
                </a:solidFill>
                <a:latin typeface="Open Sans"/>
                <a:ea typeface="Open Sans"/>
                <a:cs typeface="Open Sans"/>
                <a:sym typeface="Open Sans"/>
              </a:rPr>
              <a:t> mi-temps, </a:t>
            </a:r>
            <a:r>
              <a:rPr lang="en-US" sz="2000" dirty="0" err="1">
                <a:solidFill>
                  <a:srgbClr val="FFFFFF"/>
                </a:solidFill>
                <a:latin typeface="Open Sans"/>
                <a:ea typeface="Open Sans"/>
                <a:cs typeface="Open Sans"/>
                <a:sym typeface="Open Sans"/>
              </a:rPr>
              <a:t>ils</a:t>
            </a:r>
            <a:r>
              <a:rPr lang="en-US" sz="2000" dirty="0">
                <a:solidFill>
                  <a:srgbClr val="FFFFFF"/>
                </a:solidFill>
                <a:latin typeface="Open Sans"/>
                <a:ea typeface="Open Sans"/>
                <a:cs typeface="Open Sans"/>
                <a:sym typeface="Open Sans"/>
              </a:rPr>
              <a:t> ont été plus </a:t>
            </a:r>
            <a:r>
              <a:rPr lang="en-US" sz="2000" dirty="0" err="1">
                <a:solidFill>
                  <a:srgbClr val="FFFFFF"/>
                </a:solidFill>
                <a:latin typeface="Open Sans"/>
                <a:ea typeface="Open Sans"/>
                <a:cs typeface="Open Sans"/>
                <a:sym typeface="Open Sans"/>
              </a:rPr>
              <a:t>entreprenants</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réagissant</a:t>
            </a:r>
            <a:r>
              <a:rPr lang="en-US" sz="2000" dirty="0">
                <a:solidFill>
                  <a:srgbClr val="FFFFFF"/>
                </a:solidFill>
                <a:latin typeface="Open Sans"/>
                <a:ea typeface="Open Sans"/>
                <a:cs typeface="Open Sans"/>
                <a:sym typeface="Open Sans"/>
              </a:rPr>
              <a:t> aux deux buts de Tottenham. Ils </a:t>
            </a:r>
            <a:r>
              <a:rPr lang="en-US" sz="2000" dirty="0" err="1">
                <a:solidFill>
                  <a:srgbClr val="FFFFFF"/>
                </a:solidFill>
                <a:latin typeface="Open Sans"/>
                <a:ea typeface="Open Sans"/>
                <a:cs typeface="Open Sans"/>
                <a:sym typeface="Open Sans"/>
              </a:rPr>
              <a:t>finissent</a:t>
            </a:r>
            <a:r>
              <a:rPr lang="en-US" sz="2000" dirty="0">
                <a:solidFill>
                  <a:srgbClr val="FFFFFF"/>
                </a:solidFill>
                <a:latin typeface="Open Sans"/>
                <a:ea typeface="Open Sans"/>
                <a:cs typeface="Open Sans"/>
                <a:sym typeface="Open Sans"/>
              </a:rPr>
              <a:t> par </a:t>
            </a:r>
            <a:r>
              <a:rPr lang="en-US" sz="2000" dirty="0" err="1">
                <a:solidFill>
                  <a:srgbClr val="FFFFFF"/>
                </a:solidFill>
                <a:latin typeface="Open Sans"/>
                <a:ea typeface="Open Sans"/>
                <a:cs typeface="Open Sans"/>
                <a:sym typeface="Open Sans"/>
              </a:rPr>
              <a:t>égaliser</a:t>
            </a:r>
            <a:r>
              <a:rPr lang="en-US" sz="2000" dirty="0">
                <a:solidFill>
                  <a:srgbClr val="FFFFFF"/>
                </a:solidFill>
                <a:latin typeface="Open Sans"/>
                <a:ea typeface="Open Sans"/>
                <a:cs typeface="Open Sans"/>
                <a:sym typeface="Open Sans"/>
              </a:rPr>
              <a:t> dans les 15 </a:t>
            </a:r>
            <a:r>
              <a:rPr lang="en-US" sz="2000" dirty="0" err="1">
                <a:solidFill>
                  <a:srgbClr val="FFFFFF"/>
                </a:solidFill>
                <a:latin typeface="Open Sans"/>
                <a:ea typeface="Open Sans"/>
                <a:cs typeface="Open Sans"/>
                <a:sym typeface="Open Sans"/>
              </a:rPr>
              <a:t>dernières</a:t>
            </a:r>
            <a:r>
              <a:rPr lang="en-US" sz="2000" dirty="0">
                <a:solidFill>
                  <a:srgbClr val="FFFFFF"/>
                </a:solidFill>
                <a:latin typeface="Open Sans"/>
                <a:ea typeface="Open Sans"/>
                <a:cs typeface="Open Sans"/>
                <a:sym typeface="Open Sans"/>
              </a:rPr>
              <a:t> minutes. Au niveau des xG, Arsenal a </a:t>
            </a:r>
            <a:r>
              <a:rPr lang="en-US" sz="2000" dirty="0" err="1">
                <a:solidFill>
                  <a:srgbClr val="FFFFFF"/>
                </a:solidFill>
                <a:latin typeface="Open Sans"/>
                <a:ea typeface="Open Sans"/>
                <a:cs typeface="Open Sans"/>
                <a:sym typeface="Open Sans"/>
              </a:rPr>
              <a:t>réussi</a:t>
            </a:r>
            <a:r>
              <a:rPr lang="en-US" sz="2000" dirty="0">
                <a:solidFill>
                  <a:srgbClr val="FFFFFF"/>
                </a:solidFill>
                <a:latin typeface="Open Sans"/>
                <a:ea typeface="Open Sans"/>
                <a:cs typeface="Open Sans"/>
                <a:sym typeface="Open Sans"/>
              </a:rPr>
              <a:t> a concrétiser </a:t>
            </a:r>
            <a:r>
              <a:rPr lang="en-US" sz="2000" dirty="0" err="1">
                <a:solidFill>
                  <a:srgbClr val="FFFFFF"/>
                </a:solidFill>
                <a:latin typeface="Open Sans"/>
                <a:ea typeface="Open Sans"/>
                <a:cs typeface="Open Sans"/>
                <a:sym typeface="Open Sans"/>
              </a:rPr>
              <a:t>ses</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rares</a:t>
            </a:r>
            <a:r>
              <a:rPr lang="en-US" sz="2000" dirty="0">
                <a:solidFill>
                  <a:srgbClr val="FFFFFF"/>
                </a:solidFill>
                <a:latin typeface="Open Sans"/>
                <a:ea typeface="Open Sans"/>
                <a:cs typeface="Open Sans"/>
                <a:sym typeface="Open Sans"/>
              </a:rPr>
              <a:t> occasions en </a:t>
            </a:r>
            <a:r>
              <a:rPr lang="en-US" sz="2000" dirty="0" err="1">
                <a:solidFill>
                  <a:srgbClr val="FFFFFF"/>
                </a:solidFill>
                <a:latin typeface="Open Sans"/>
                <a:ea typeface="Open Sans"/>
                <a:cs typeface="Open Sans"/>
                <a:sym typeface="Open Sans"/>
              </a:rPr>
              <a:t>inscrivant</a:t>
            </a:r>
            <a:r>
              <a:rPr lang="en-US" sz="2000" dirty="0">
                <a:solidFill>
                  <a:srgbClr val="FFFFFF"/>
                </a:solidFill>
                <a:latin typeface="Open Sans"/>
                <a:ea typeface="Open Sans"/>
                <a:cs typeface="Open Sans"/>
                <a:sym typeface="Open Sans"/>
              </a:rPr>
              <a:t> 2 buts pour une </a:t>
            </a:r>
            <a:r>
              <a:rPr lang="en-US" sz="2000" dirty="0" err="1">
                <a:solidFill>
                  <a:srgbClr val="FFFFFF"/>
                </a:solidFill>
                <a:latin typeface="Open Sans"/>
                <a:ea typeface="Open Sans"/>
                <a:cs typeface="Open Sans"/>
                <a:sym typeface="Open Sans"/>
              </a:rPr>
              <a:t>valeur</a:t>
            </a:r>
            <a:r>
              <a:rPr lang="en-US" sz="2000" dirty="0">
                <a:solidFill>
                  <a:srgbClr val="FFFFFF"/>
                </a:solidFill>
                <a:latin typeface="Open Sans"/>
                <a:ea typeface="Open Sans"/>
                <a:cs typeface="Open Sans"/>
                <a:sym typeface="Open Sans"/>
              </a:rPr>
              <a:t> </a:t>
            </a:r>
            <a:r>
              <a:rPr lang="en-US" sz="2000" dirty="0" err="1">
                <a:solidFill>
                  <a:srgbClr val="FFFFFF"/>
                </a:solidFill>
                <a:latin typeface="Open Sans"/>
                <a:ea typeface="Open Sans"/>
                <a:cs typeface="Open Sans"/>
                <a:sym typeface="Open Sans"/>
              </a:rPr>
              <a:t>attendue</a:t>
            </a:r>
            <a:r>
              <a:rPr lang="en-US" sz="2000" dirty="0">
                <a:solidFill>
                  <a:srgbClr val="FFFFFF"/>
                </a:solidFill>
                <a:latin typeface="Open Sans"/>
                <a:ea typeface="Open Sans"/>
                <a:cs typeface="Open Sans"/>
                <a:sym typeface="Open Sans"/>
              </a:rPr>
              <a:t> de </a:t>
            </a:r>
            <a:r>
              <a:rPr lang="en-US" sz="2000" dirty="0" err="1">
                <a:solidFill>
                  <a:srgbClr val="FFFFFF"/>
                </a:solidFill>
                <a:latin typeface="Open Sans"/>
                <a:ea typeface="Open Sans"/>
                <a:cs typeface="Open Sans"/>
                <a:sym typeface="Open Sans"/>
              </a:rPr>
              <a:t>seulement</a:t>
            </a:r>
            <a:r>
              <a:rPr lang="en-US" sz="2000" dirty="0">
                <a:solidFill>
                  <a:srgbClr val="FFFFFF"/>
                </a:solidFill>
                <a:latin typeface="Open Sans"/>
                <a:ea typeface="Open Sans"/>
                <a:cs typeface="Open Sans"/>
                <a:sym typeface="Open Sans"/>
              </a:rPr>
              <a:t> 0.7 xG.</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5</a:t>
            </a:r>
          </a:p>
        </p:txBody>
      </p:sp>
      <p:sp>
        <p:nvSpPr>
          <p:cNvPr id="8" name="TextBox 8"/>
          <p:cNvSpPr txBox="1"/>
          <p:nvPr/>
        </p:nvSpPr>
        <p:spPr>
          <a:xfrm>
            <a:off x="8106032" y="5591074"/>
            <a:ext cx="7124522" cy="1533796"/>
          </a:xfrm>
          <a:prstGeom prst="rect">
            <a:avLst/>
          </a:prstGeom>
        </p:spPr>
        <p:txBody>
          <a:bodyPr lIns="0" tIns="0" rIns="0" bIns="0" rtlCol="0" anchor="t">
            <a:spAutoFit/>
          </a:bodyPr>
          <a:lstStyle/>
          <a:p>
            <a:pPr algn="just">
              <a:lnSpc>
                <a:spcPts val="2085"/>
              </a:lnSpc>
            </a:pPr>
            <a:r>
              <a:rPr lang="en-US" sz="1489" b="1">
                <a:solidFill>
                  <a:srgbClr val="161616"/>
                </a:solidFill>
                <a:latin typeface="Open Sans Bold"/>
                <a:ea typeface="Open Sans Bold"/>
                <a:cs typeface="Open Sans Bold"/>
                <a:sym typeface="Open Sans Bold"/>
              </a:rPr>
              <a:t>Buts marqués durant le match :</a:t>
            </a:r>
          </a:p>
          <a:p>
            <a:pPr algn="just">
              <a:lnSpc>
                <a:spcPts val="2085"/>
              </a:lnSpc>
            </a:pPr>
            <a:r>
              <a:rPr lang="en-US" sz="1489" b="1">
                <a:solidFill>
                  <a:srgbClr val="161616"/>
                </a:solidFill>
                <a:latin typeface="Open Sans Bold"/>
                <a:ea typeface="Open Sans Bold"/>
                <a:cs typeface="Open Sans Bold"/>
                <a:sym typeface="Open Sans Bold"/>
              </a:rPr>
              <a:t>- Minute 38 : Aaron Ramsey (Arsenal) avec un xG de 0.29</a:t>
            </a:r>
          </a:p>
          <a:p>
            <a:pPr algn="just">
              <a:lnSpc>
                <a:spcPts val="2085"/>
              </a:lnSpc>
            </a:pPr>
            <a:r>
              <a:rPr lang="en-US" sz="1489" b="1">
                <a:solidFill>
                  <a:srgbClr val="161616"/>
                </a:solidFill>
                <a:latin typeface="Open Sans Bold"/>
                <a:ea typeface="Open Sans Bold"/>
                <a:cs typeface="Open Sans Bold"/>
                <a:sym typeface="Open Sans Bold"/>
              </a:rPr>
              <a:t>- Minute 59 : Toby Alderweireld (Tottenham Hotspur) avec un xG de 0.26</a:t>
            </a:r>
          </a:p>
          <a:p>
            <a:pPr algn="just">
              <a:lnSpc>
                <a:spcPts val="2085"/>
              </a:lnSpc>
            </a:pPr>
            <a:r>
              <a:rPr lang="en-US" sz="1489" b="1">
                <a:solidFill>
                  <a:srgbClr val="161616"/>
                </a:solidFill>
                <a:latin typeface="Open Sans Bold"/>
                <a:ea typeface="Open Sans Bold"/>
                <a:cs typeface="Open Sans Bold"/>
                <a:sym typeface="Open Sans Bold"/>
              </a:rPr>
              <a:t>- Minute 61 : Harry Kane (Tottenham Hotspur) avec un xG de 0.01</a:t>
            </a:r>
          </a:p>
          <a:p>
            <a:pPr algn="just">
              <a:lnSpc>
                <a:spcPts val="2085"/>
              </a:lnSpc>
            </a:pPr>
            <a:r>
              <a:rPr lang="en-US" sz="1489" b="1">
                <a:solidFill>
                  <a:srgbClr val="161616"/>
                </a:solidFill>
                <a:latin typeface="Open Sans Bold"/>
                <a:ea typeface="Open Sans Bold"/>
                <a:cs typeface="Open Sans Bold"/>
                <a:sym typeface="Open Sans Bold"/>
              </a:rPr>
              <a:t>- Minute 75 : Alexis Alejandro Sánchez Sánchez (Arsenal) avec un xG de 0.09</a:t>
            </a:r>
          </a:p>
          <a:p>
            <a:pPr marL="0" lvl="0" indent="0" algn="just">
              <a:lnSpc>
                <a:spcPts val="2085"/>
              </a:lnSpc>
              <a:spcBef>
                <a:spcPct val="0"/>
              </a:spcBef>
            </a:pPr>
            <a:endParaRPr lang="en-US" sz="1489" b="1">
              <a:solidFill>
                <a:srgbClr val="161616"/>
              </a:solidFill>
              <a:latin typeface="Open Sans Bold"/>
              <a:ea typeface="Open Sans Bold"/>
              <a:cs typeface="Open Sans Bold"/>
              <a:sym typeface="Open Sans Bold"/>
            </a:endParaRPr>
          </a:p>
        </p:txBody>
      </p:sp>
      <p:sp>
        <p:nvSpPr>
          <p:cNvPr id="9" name="TextBox 9"/>
          <p:cNvSpPr txBox="1"/>
          <p:nvPr/>
        </p:nvSpPr>
        <p:spPr>
          <a:xfrm>
            <a:off x="1028700" y="30662"/>
            <a:ext cx="16418303" cy="4009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Times New Roman"/>
                <a:ea typeface="Times New Roman"/>
                <a:cs typeface="Times New Roman"/>
                <a:sym typeface="Times New Roman"/>
              </a:rPr>
              <a:t>CONTEXTE /        </a:t>
            </a:r>
            <a:r>
              <a:rPr lang="en-US" sz="2557" b="1" u="sng">
                <a:solidFill>
                  <a:srgbClr val="FFFFFF"/>
                </a:solidFill>
                <a:latin typeface="Times New Roman Bold"/>
                <a:ea typeface="Times New Roman Bold"/>
                <a:cs typeface="Times New Roman Bold"/>
                <a:sym typeface="Times New Roman Bold"/>
              </a:rPr>
              <a:t>STATISTIQUES </a:t>
            </a:r>
            <a:r>
              <a:rPr lang="en-US" sz="2557" b="1">
                <a:solidFill>
                  <a:srgbClr val="FFFFFF"/>
                </a:solidFill>
                <a:latin typeface="Times New Roman Bold"/>
                <a:ea typeface="Times New Roman Bold"/>
                <a:cs typeface="Times New Roman Bold"/>
                <a:sym typeface="Times New Roman Bold"/>
              </a:rPr>
              <a:t>    </a:t>
            </a:r>
            <a:r>
              <a:rPr lang="en-US" sz="2557">
                <a:solidFill>
                  <a:srgbClr val="FFFFFF"/>
                </a:solidFill>
                <a:latin typeface="Times New Roman"/>
                <a:ea typeface="Times New Roman"/>
                <a:cs typeface="Times New Roman"/>
                <a:sym typeface="Times New Roman"/>
              </a:rPr>
              <a:t> / </a:t>
            </a:r>
            <a:r>
              <a:rPr lang="en-US" sz="2557">
                <a:solidFill>
                  <a:srgbClr val="004AAD"/>
                </a:solidFill>
                <a:latin typeface="Times New Roman"/>
                <a:ea typeface="Times New Roman"/>
                <a:cs typeface="Times New Roman"/>
                <a:sym typeface="Times New Roman"/>
              </a:rPr>
              <a:t>TOTTENHAM </a:t>
            </a:r>
            <a:r>
              <a:rPr lang="en-US" sz="2557">
                <a:solidFill>
                  <a:srgbClr val="FFFFFF"/>
                </a:solidFill>
                <a:latin typeface="Times New Roman"/>
                <a:ea typeface="Times New Roman"/>
                <a:cs typeface="Times New Roman"/>
                <a:sym typeface="Times New Roman"/>
              </a:rPr>
              <a:t>/ </a:t>
            </a:r>
            <a:r>
              <a:rPr lang="en-US" sz="2557">
                <a:solidFill>
                  <a:srgbClr val="CF1B1B"/>
                </a:solidFill>
                <a:latin typeface="Times New Roman"/>
                <a:ea typeface="Times New Roman"/>
                <a:cs typeface="Times New Roman"/>
                <a:sym typeface="Times New Roman"/>
              </a:rPr>
              <a:t>ARSENAL  </a:t>
            </a:r>
            <a:r>
              <a:rPr lang="en-US" sz="2557">
                <a:solidFill>
                  <a:srgbClr val="FFFFFF"/>
                </a:solidFill>
                <a:latin typeface="Times New Roman"/>
                <a:ea typeface="Times New Roman"/>
                <a:cs typeface="Times New Roman"/>
                <a:sym typeface="Times New Roman"/>
              </a:rPr>
              <a:t>/</a:t>
            </a:r>
            <a:r>
              <a:rPr lang="en-US" sz="2557">
                <a:solidFill>
                  <a:srgbClr val="FFDE59"/>
                </a:solidFill>
                <a:latin typeface="Times New Roman"/>
                <a:ea typeface="Times New Roman"/>
                <a:cs typeface="Times New Roman"/>
                <a:sym typeface="Times New Roman"/>
              </a:rPr>
              <a:t> JOUEURS STARS</a:t>
            </a:r>
            <a:r>
              <a:rPr lang="en-US" sz="25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3915612" y="1232329"/>
            <a:ext cx="10955947" cy="6682153"/>
          </a:xfrm>
          <a:custGeom>
            <a:avLst/>
            <a:gdLst/>
            <a:ahLst/>
            <a:cxnLst/>
            <a:rect l="l" t="t" r="r" b="b"/>
            <a:pathLst>
              <a:path w="10955947" h="6682153">
                <a:moveTo>
                  <a:pt x="0" y="0"/>
                </a:moveTo>
                <a:lnTo>
                  <a:pt x="10955947" y="0"/>
                </a:lnTo>
                <a:lnTo>
                  <a:pt x="10955947" y="6682154"/>
                </a:lnTo>
                <a:lnTo>
                  <a:pt x="0" y="6682154"/>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759345" y="656257"/>
            <a:ext cx="2150109" cy="999744"/>
          </a:xfrm>
          <a:prstGeom prst="rect">
            <a:avLst/>
          </a:prstGeom>
        </p:spPr>
        <p:txBody>
          <a:bodyPr lIns="0" tIns="0" rIns="0" bIns="0" rtlCol="0" anchor="t">
            <a:spAutoFit/>
          </a:bodyPr>
          <a:lstStyle/>
          <a:p>
            <a:pPr algn="l">
              <a:lnSpc>
                <a:spcPts val="6048"/>
              </a:lnSpc>
            </a:pPr>
            <a:r>
              <a:rPr lang="en-US" sz="5600" b="1" i="1">
                <a:solidFill>
                  <a:srgbClr val="FFFFFF"/>
                </a:solidFill>
                <a:latin typeface="Jaturat Bold Italics"/>
                <a:ea typeface="Jaturat Bold Italics"/>
                <a:cs typeface="Jaturat Bold Italics"/>
                <a:sym typeface="Jaturat Bold Italics"/>
              </a:rPr>
              <a:t>BUTS </a:t>
            </a:r>
          </a:p>
        </p:txBody>
      </p:sp>
      <p:sp>
        <p:nvSpPr>
          <p:cNvPr id="5" name="TextBox 5"/>
          <p:cNvSpPr txBox="1"/>
          <p:nvPr/>
        </p:nvSpPr>
        <p:spPr>
          <a:xfrm>
            <a:off x="426174" y="8341360"/>
            <a:ext cx="15636949" cy="1189355"/>
          </a:xfrm>
          <a:prstGeom prst="rect">
            <a:avLst/>
          </a:prstGeom>
        </p:spPr>
        <p:txBody>
          <a:bodyPr lIns="0" tIns="0" rIns="0" bIns="0" rtlCol="0" anchor="t">
            <a:spAutoFit/>
          </a:bodyPr>
          <a:lstStyle/>
          <a:p>
            <a:pPr algn="just">
              <a:lnSpc>
                <a:spcPts val="3220"/>
              </a:lnSpc>
            </a:pPr>
            <a:r>
              <a:rPr lang="en-US" sz="2300" dirty="0">
                <a:solidFill>
                  <a:srgbClr val="FFFFFF"/>
                </a:solidFill>
                <a:latin typeface="Open Sans"/>
                <a:ea typeface="Open Sans"/>
                <a:cs typeface="Open Sans"/>
                <a:sym typeface="Open Sans"/>
              </a:rPr>
              <a:t>Le premier but a été </a:t>
            </a:r>
            <a:r>
              <a:rPr lang="en-US" sz="2300" dirty="0" err="1">
                <a:solidFill>
                  <a:srgbClr val="FFFFFF"/>
                </a:solidFill>
                <a:latin typeface="Open Sans"/>
                <a:ea typeface="Open Sans"/>
                <a:cs typeface="Open Sans"/>
                <a:sym typeface="Open Sans"/>
              </a:rPr>
              <a:t>inscrit</a:t>
            </a:r>
            <a:r>
              <a:rPr lang="en-US" sz="2300" dirty="0">
                <a:solidFill>
                  <a:srgbClr val="FFFFFF"/>
                </a:solidFill>
                <a:latin typeface="Open Sans"/>
                <a:ea typeface="Open Sans"/>
                <a:cs typeface="Open Sans"/>
                <a:sym typeface="Open Sans"/>
              </a:rPr>
              <a:t> par Aaron Ramsey sur un </a:t>
            </a:r>
            <a:r>
              <a:rPr lang="en-US" sz="2300" dirty="0" err="1">
                <a:solidFill>
                  <a:srgbClr val="FFFFFF"/>
                </a:solidFill>
                <a:latin typeface="Open Sans"/>
                <a:ea typeface="Open Sans"/>
                <a:cs typeface="Open Sans"/>
                <a:sym typeface="Open Sans"/>
              </a:rPr>
              <a:t>centre</a:t>
            </a:r>
            <a:r>
              <a:rPr lang="en-US" sz="2300" dirty="0">
                <a:solidFill>
                  <a:srgbClr val="FFFFFF"/>
                </a:solidFill>
                <a:latin typeface="Open Sans"/>
                <a:ea typeface="Open Sans"/>
                <a:cs typeface="Open Sans"/>
                <a:sym typeface="Open Sans"/>
              </a:rPr>
              <a:t> bien </a:t>
            </a:r>
            <a:r>
              <a:rPr lang="en-US" sz="2300" dirty="0" err="1">
                <a:solidFill>
                  <a:srgbClr val="FFFFFF"/>
                </a:solidFill>
                <a:latin typeface="Open Sans"/>
                <a:ea typeface="Open Sans"/>
                <a:cs typeface="Open Sans"/>
                <a:sym typeface="Open Sans"/>
              </a:rPr>
              <a:t>exécuté</a:t>
            </a:r>
            <a:r>
              <a:rPr lang="en-US" sz="2300" dirty="0">
                <a:solidFill>
                  <a:srgbClr val="FFFFFF"/>
                </a:solidFill>
                <a:latin typeface="Open Sans"/>
                <a:ea typeface="Open Sans"/>
                <a:cs typeface="Open Sans"/>
                <a:sym typeface="Open Sans"/>
              </a:rPr>
              <a:t>. En </a:t>
            </a:r>
            <a:r>
              <a:rPr lang="en-US" sz="2300" dirty="0" err="1">
                <a:solidFill>
                  <a:srgbClr val="FFFFFF"/>
                </a:solidFill>
                <a:latin typeface="Open Sans"/>
                <a:ea typeface="Open Sans"/>
                <a:cs typeface="Open Sans"/>
                <a:sym typeface="Open Sans"/>
              </a:rPr>
              <a:t>analysant</a:t>
            </a:r>
            <a:r>
              <a:rPr lang="en-US" sz="2300" dirty="0">
                <a:solidFill>
                  <a:srgbClr val="FFFFFF"/>
                </a:solidFill>
                <a:latin typeface="Open Sans"/>
                <a:ea typeface="Open Sans"/>
                <a:cs typeface="Open Sans"/>
                <a:sym typeface="Open Sans"/>
              </a:rPr>
              <a:t> le placement défensif, on remarque que Ramsey </a:t>
            </a:r>
            <a:r>
              <a:rPr lang="en-US" sz="2300" dirty="0" err="1">
                <a:solidFill>
                  <a:srgbClr val="FFFFFF"/>
                </a:solidFill>
                <a:latin typeface="Open Sans"/>
                <a:ea typeface="Open Sans"/>
                <a:cs typeface="Open Sans"/>
                <a:sym typeface="Open Sans"/>
              </a:rPr>
              <a:t>n’était</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absolument</a:t>
            </a:r>
            <a:r>
              <a:rPr lang="en-US" sz="2300" dirty="0">
                <a:solidFill>
                  <a:srgbClr val="FFFFFF"/>
                </a:solidFill>
                <a:latin typeface="Open Sans"/>
                <a:ea typeface="Open Sans"/>
                <a:cs typeface="Open Sans"/>
                <a:sym typeface="Open Sans"/>
              </a:rPr>
              <a:t> pas marqué, </a:t>
            </a:r>
            <a:r>
              <a:rPr lang="en-US" sz="2300" dirty="0" err="1">
                <a:solidFill>
                  <a:srgbClr val="FFFFFF"/>
                </a:solidFill>
                <a:latin typeface="Open Sans"/>
                <a:ea typeface="Open Sans"/>
                <a:cs typeface="Open Sans"/>
                <a:sym typeface="Open Sans"/>
              </a:rPr>
              <a:t>bénéficiant</a:t>
            </a:r>
            <a:r>
              <a:rPr lang="en-US" sz="2300" dirty="0">
                <a:solidFill>
                  <a:srgbClr val="FFFFFF"/>
                </a:solidFill>
                <a:latin typeface="Open Sans"/>
                <a:ea typeface="Open Sans"/>
                <a:cs typeface="Open Sans"/>
                <a:sym typeface="Open Sans"/>
              </a:rPr>
              <a:t> d’une </a:t>
            </a:r>
            <a:r>
              <a:rPr lang="en-US" sz="2300" dirty="0" err="1">
                <a:solidFill>
                  <a:srgbClr val="FFFFFF"/>
                </a:solidFill>
                <a:latin typeface="Open Sans"/>
                <a:ea typeface="Open Sans"/>
                <a:cs typeface="Open Sans"/>
                <a:sym typeface="Open Sans"/>
              </a:rPr>
              <a:t>grande</a:t>
            </a:r>
            <a:r>
              <a:rPr lang="en-US" sz="2300" dirty="0">
                <a:solidFill>
                  <a:srgbClr val="FFFFFF"/>
                </a:solidFill>
                <a:latin typeface="Open Sans"/>
                <a:ea typeface="Open Sans"/>
                <a:cs typeface="Open Sans"/>
                <a:sym typeface="Open Sans"/>
              </a:rPr>
              <a:t> liberté dans la surface. Ce manque de rigueur dans le </a:t>
            </a:r>
            <a:r>
              <a:rPr lang="en-US" sz="2300" dirty="0" err="1">
                <a:solidFill>
                  <a:srgbClr val="FFFFFF"/>
                </a:solidFill>
                <a:latin typeface="Open Sans"/>
                <a:ea typeface="Open Sans"/>
                <a:cs typeface="Open Sans"/>
                <a:sym typeface="Open Sans"/>
              </a:rPr>
              <a:t>marquage</a:t>
            </a:r>
            <a:r>
              <a:rPr lang="en-US" sz="2300" dirty="0">
                <a:solidFill>
                  <a:srgbClr val="FFFFFF"/>
                </a:solidFill>
                <a:latin typeface="Open Sans"/>
                <a:ea typeface="Open Sans"/>
                <a:cs typeface="Open Sans"/>
                <a:sym typeface="Open Sans"/>
              </a:rPr>
              <a:t> défensif a </a:t>
            </a:r>
            <a:r>
              <a:rPr lang="en-US" sz="2300" dirty="0" err="1">
                <a:solidFill>
                  <a:srgbClr val="FFFFFF"/>
                </a:solidFill>
                <a:latin typeface="Open Sans"/>
                <a:ea typeface="Open Sans"/>
                <a:cs typeface="Open Sans"/>
                <a:sym typeface="Open Sans"/>
              </a:rPr>
              <a:t>permis</a:t>
            </a:r>
            <a:r>
              <a:rPr lang="en-US" sz="2300" dirty="0">
                <a:solidFill>
                  <a:srgbClr val="FFFFFF"/>
                </a:solidFill>
                <a:latin typeface="Open Sans"/>
                <a:ea typeface="Open Sans"/>
                <a:cs typeface="Open Sans"/>
                <a:sym typeface="Open Sans"/>
              </a:rPr>
              <a:t> à Arsenal de prendre </a:t>
            </a:r>
            <a:r>
              <a:rPr lang="en-US" sz="2300" dirty="0" err="1">
                <a:solidFill>
                  <a:srgbClr val="FFFFFF"/>
                </a:solidFill>
                <a:latin typeface="Open Sans"/>
                <a:ea typeface="Open Sans"/>
                <a:cs typeface="Open Sans"/>
                <a:sym typeface="Open Sans"/>
              </a:rPr>
              <a:t>l’avantage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contre</a:t>
            </a:r>
            <a:r>
              <a:rPr lang="en-US" sz="2300" dirty="0">
                <a:solidFill>
                  <a:srgbClr val="FFFFFF"/>
                </a:solidFill>
                <a:latin typeface="Open Sans"/>
                <a:ea typeface="Open Sans"/>
                <a:cs typeface="Open Sans"/>
                <a:sym typeface="Open Sans"/>
              </a:rPr>
              <a:t> le </a:t>
            </a:r>
            <a:r>
              <a:rPr lang="en-US" sz="2300" dirty="0" err="1">
                <a:solidFill>
                  <a:srgbClr val="FFFFFF"/>
                </a:solidFill>
                <a:latin typeface="Open Sans"/>
                <a:ea typeface="Open Sans"/>
                <a:cs typeface="Open Sans"/>
                <a:sym typeface="Open Sans"/>
              </a:rPr>
              <a:t>cours</a:t>
            </a:r>
            <a:r>
              <a:rPr lang="en-US" sz="2300" dirty="0">
                <a:solidFill>
                  <a:srgbClr val="FFFFFF"/>
                </a:solidFill>
                <a:latin typeface="Open Sans"/>
                <a:ea typeface="Open Sans"/>
                <a:cs typeface="Open Sans"/>
                <a:sym typeface="Open Sans"/>
              </a:rPr>
              <a:t> du jeu.</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6</a:t>
            </a:r>
          </a:p>
        </p:txBody>
      </p:sp>
      <p:sp>
        <p:nvSpPr>
          <p:cNvPr id="7" name="TextBox 7"/>
          <p:cNvSpPr txBox="1"/>
          <p:nvPr/>
        </p:nvSpPr>
        <p:spPr>
          <a:xfrm>
            <a:off x="1028700" y="30662"/>
            <a:ext cx="16418303" cy="4009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Times New Roman"/>
                <a:ea typeface="Times New Roman"/>
                <a:cs typeface="Times New Roman"/>
                <a:sym typeface="Times New Roman"/>
              </a:rPr>
              <a:t>CONTEXTE /        </a:t>
            </a:r>
            <a:r>
              <a:rPr lang="en-US" sz="2557" b="1" u="sng">
                <a:solidFill>
                  <a:srgbClr val="FFFFFF"/>
                </a:solidFill>
                <a:latin typeface="Times New Roman Bold"/>
                <a:ea typeface="Times New Roman Bold"/>
                <a:cs typeface="Times New Roman Bold"/>
                <a:sym typeface="Times New Roman Bold"/>
              </a:rPr>
              <a:t>STATISTIQUES </a:t>
            </a:r>
            <a:r>
              <a:rPr lang="en-US" sz="2557" b="1">
                <a:solidFill>
                  <a:srgbClr val="FFFFFF"/>
                </a:solidFill>
                <a:latin typeface="Times New Roman Bold"/>
                <a:ea typeface="Times New Roman Bold"/>
                <a:cs typeface="Times New Roman Bold"/>
                <a:sym typeface="Times New Roman Bold"/>
              </a:rPr>
              <a:t>    </a:t>
            </a:r>
            <a:r>
              <a:rPr lang="en-US" sz="2557">
                <a:solidFill>
                  <a:srgbClr val="FFFFFF"/>
                </a:solidFill>
                <a:latin typeface="Times New Roman"/>
                <a:ea typeface="Times New Roman"/>
                <a:cs typeface="Times New Roman"/>
                <a:sym typeface="Times New Roman"/>
              </a:rPr>
              <a:t> / </a:t>
            </a:r>
            <a:r>
              <a:rPr lang="en-US" sz="2557">
                <a:solidFill>
                  <a:srgbClr val="004AAD"/>
                </a:solidFill>
                <a:latin typeface="Times New Roman"/>
                <a:ea typeface="Times New Roman"/>
                <a:cs typeface="Times New Roman"/>
                <a:sym typeface="Times New Roman"/>
              </a:rPr>
              <a:t>TOTTENHAM </a:t>
            </a:r>
            <a:r>
              <a:rPr lang="en-US" sz="2557">
                <a:solidFill>
                  <a:srgbClr val="FFFFFF"/>
                </a:solidFill>
                <a:latin typeface="Times New Roman"/>
                <a:ea typeface="Times New Roman"/>
                <a:cs typeface="Times New Roman"/>
                <a:sym typeface="Times New Roman"/>
              </a:rPr>
              <a:t>/ </a:t>
            </a:r>
            <a:r>
              <a:rPr lang="en-US" sz="2557">
                <a:solidFill>
                  <a:srgbClr val="CF1B1B"/>
                </a:solidFill>
                <a:latin typeface="Times New Roman"/>
                <a:ea typeface="Times New Roman"/>
                <a:cs typeface="Times New Roman"/>
                <a:sym typeface="Times New Roman"/>
              </a:rPr>
              <a:t>ARSENAL  </a:t>
            </a:r>
            <a:r>
              <a:rPr lang="en-US" sz="2557">
                <a:solidFill>
                  <a:srgbClr val="FFFFFF"/>
                </a:solidFill>
                <a:latin typeface="Times New Roman"/>
                <a:ea typeface="Times New Roman"/>
                <a:cs typeface="Times New Roman"/>
                <a:sym typeface="Times New Roman"/>
              </a:rPr>
              <a:t>/</a:t>
            </a:r>
            <a:r>
              <a:rPr lang="en-US" sz="2557">
                <a:solidFill>
                  <a:srgbClr val="FFDE59"/>
                </a:solidFill>
                <a:latin typeface="Times New Roman"/>
                <a:ea typeface="Times New Roman"/>
                <a:cs typeface="Times New Roman"/>
                <a:sym typeface="Times New Roman"/>
              </a:rPr>
              <a:t> JOUEURS STARS</a:t>
            </a:r>
            <a:r>
              <a:rPr lang="en-US" sz="25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3874178" y="1232329"/>
            <a:ext cx="11432265" cy="6871054"/>
          </a:xfrm>
          <a:custGeom>
            <a:avLst/>
            <a:gdLst/>
            <a:ahLst/>
            <a:cxnLst/>
            <a:rect l="l" t="t" r="r" b="b"/>
            <a:pathLst>
              <a:path w="11432265" h="6871054">
                <a:moveTo>
                  <a:pt x="0" y="0"/>
                </a:moveTo>
                <a:lnTo>
                  <a:pt x="11432265" y="0"/>
                </a:lnTo>
                <a:lnTo>
                  <a:pt x="11432265" y="6871055"/>
                </a:lnTo>
                <a:lnTo>
                  <a:pt x="0" y="6871055"/>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759345" y="656257"/>
            <a:ext cx="2150109" cy="999744"/>
          </a:xfrm>
          <a:prstGeom prst="rect">
            <a:avLst/>
          </a:prstGeom>
        </p:spPr>
        <p:txBody>
          <a:bodyPr lIns="0" tIns="0" rIns="0" bIns="0" rtlCol="0" anchor="t">
            <a:spAutoFit/>
          </a:bodyPr>
          <a:lstStyle/>
          <a:p>
            <a:pPr algn="l">
              <a:lnSpc>
                <a:spcPts val="6048"/>
              </a:lnSpc>
            </a:pPr>
            <a:r>
              <a:rPr lang="en-US" sz="5600" b="1" i="1">
                <a:solidFill>
                  <a:srgbClr val="FFFFFF"/>
                </a:solidFill>
                <a:latin typeface="Jaturat Bold Italics"/>
                <a:ea typeface="Jaturat Bold Italics"/>
                <a:cs typeface="Jaturat Bold Italics"/>
                <a:sym typeface="Jaturat Bold Italics"/>
              </a:rPr>
              <a:t>BUTS </a:t>
            </a:r>
          </a:p>
        </p:txBody>
      </p:sp>
      <p:sp>
        <p:nvSpPr>
          <p:cNvPr id="5" name="TextBox 5"/>
          <p:cNvSpPr txBox="1"/>
          <p:nvPr/>
        </p:nvSpPr>
        <p:spPr>
          <a:xfrm>
            <a:off x="426174" y="8341360"/>
            <a:ext cx="15636949" cy="1589405"/>
          </a:xfrm>
          <a:prstGeom prst="rect">
            <a:avLst/>
          </a:prstGeom>
        </p:spPr>
        <p:txBody>
          <a:bodyPr lIns="0" tIns="0" rIns="0" bIns="0" rtlCol="0" anchor="t">
            <a:spAutoFit/>
          </a:bodyPr>
          <a:lstStyle/>
          <a:p>
            <a:pPr algn="just">
              <a:lnSpc>
                <a:spcPts val="3220"/>
              </a:lnSpc>
            </a:pPr>
            <a:r>
              <a:rPr lang="en-US" sz="2300" dirty="0">
                <a:solidFill>
                  <a:srgbClr val="FFFFFF"/>
                </a:solidFill>
                <a:latin typeface="Open Sans"/>
                <a:ea typeface="Open Sans"/>
                <a:cs typeface="Open Sans"/>
                <a:sym typeface="Open Sans"/>
              </a:rPr>
              <a:t>Le deuxième but a été </a:t>
            </a:r>
            <a:r>
              <a:rPr lang="en-US" sz="2300" dirty="0" err="1">
                <a:solidFill>
                  <a:srgbClr val="FFFFFF"/>
                </a:solidFill>
                <a:latin typeface="Open Sans"/>
                <a:ea typeface="Open Sans"/>
                <a:cs typeface="Open Sans"/>
                <a:sym typeface="Open Sans"/>
              </a:rPr>
              <a:t>inscrit</a:t>
            </a:r>
            <a:r>
              <a:rPr lang="en-US" sz="2300" dirty="0">
                <a:solidFill>
                  <a:srgbClr val="FFFFFF"/>
                </a:solidFill>
                <a:latin typeface="Open Sans"/>
                <a:ea typeface="Open Sans"/>
                <a:cs typeface="Open Sans"/>
                <a:sym typeface="Open Sans"/>
              </a:rPr>
              <a:t> à la suite d’un corner. En observant le placement des joueurs, on constate </a:t>
            </a:r>
            <a:r>
              <a:rPr lang="en-US" sz="2300" dirty="0" err="1">
                <a:solidFill>
                  <a:srgbClr val="FFFFFF"/>
                </a:solidFill>
                <a:latin typeface="Open Sans"/>
                <a:ea typeface="Open Sans"/>
                <a:cs typeface="Open Sans"/>
                <a:sym typeface="Open Sans"/>
              </a:rPr>
              <a:t>qu’en</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dépit</a:t>
            </a:r>
            <a:r>
              <a:rPr lang="en-US" sz="2300" dirty="0">
                <a:solidFill>
                  <a:srgbClr val="FFFFFF"/>
                </a:solidFill>
                <a:latin typeface="Open Sans"/>
                <a:ea typeface="Open Sans"/>
                <a:cs typeface="Open Sans"/>
                <a:sym typeface="Open Sans"/>
              </a:rPr>
              <a:t> d’un </a:t>
            </a:r>
            <a:r>
              <a:rPr lang="en-US" sz="2300" dirty="0" err="1">
                <a:solidFill>
                  <a:srgbClr val="FFFFFF"/>
                </a:solidFill>
                <a:latin typeface="Open Sans"/>
                <a:ea typeface="Open Sans"/>
                <a:cs typeface="Open Sans"/>
                <a:sym typeface="Open Sans"/>
              </a:rPr>
              <a:t>nombre</a:t>
            </a:r>
            <a:r>
              <a:rPr lang="en-US" sz="2300" dirty="0">
                <a:solidFill>
                  <a:srgbClr val="FFFFFF"/>
                </a:solidFill>
                <a:latin typeface="Open Sans"/>
                <a:ea typeface="Open Sans"/>
                <a:cs typeface="Open Sans"/>
                <a:sym typeface="Open Sans"/>
              </a:rPr>
              <a:t> supérieur de </a:t>
            </a:r>
            <a:r>
              <a:rPr lang="en-US" sz="2300" dirty="0" err="1">
                <a:solidFill>
                  <a:srgbClr val="FFFFFF"/>
                </a:solidFill>
                <a:latin typeface="Open Sans"/>
                <a:ea typeface="Open Sans"/>
                <a:cs typeface="Open Sans"/>
                <a:sym typeface="Open Sans"/>
              </a:rPr>
              <a:t>défenseurs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d’Arsenal</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présents</a:t>
            </a:r>
            <a:r>
              <a:rPr lang="en-US" sz="2300" dirty="0">
                <a:solidFill>
                  <a:srgbClr val="FFFFFF"/>
                </a:solidFill>
                <a:latin typeface="Open Sans"/>
                <a:ea typeface="Open Sans"/>
                <a:cs typeface="Open Sans"/>
                <a:sym typeface="Open Sans"/>
              </a:rPr>
              <a:t> dans la surface, le </a:t>
            </a:r>
            <a:r>
              <a:rPr lang="en-US" sz="2300" dirty="0" err="1">
                <a:solidFill>
                  <a:srgbClr val="FFFFFF"/>
                </a:solidFill>
                <a:latin typeface="Open Sans"/>
                <a:ea typeface="Open Sans"/>
                <a:cs typeface="Open Sans"/>
                <a:sym typeface="Open Sans"/>
              </a:rPr>
              <a:t>buteur</a:t>
            </a:r>
            <a:r>
              <a:rPr lang="en-US" sz="2300" dirty="0">
                <a:solidFill>
                  <a:srgbClr val="FFFFFF"/>
                </a:solidFill>
                <a:latin typeface="Open Sans"/>
                <a:ea typeface="Open Sans"/>
                <a:cs typeface="Open Sans"/>
                <a:sym typeface="Open Sans"/>
              </a:rPr>
              <a:t> a </a:t>
            </a:r>
            <a:r>
              <a:rPr lang="en-US" sz="2300" dirty="0" err="1">
                <a:solidFill>
                  <a:srgbClr val="FFFFFF"/>
                </a:solidFill>
                <a:latin typeface="Open Sans"/>
                <a:ea typeface="Open Sans"/>
                <a:cs typeface="Open Sans"/>
                <a:sym typeface="Open Sans"/>
              </a:rPr>
              <a:t>su</a:t>
            </a:r>
            <a:r>
              <a:rPr lang="en-US" sz="2300" dirty="0">
                <a:solidFill>
                  <a:srgbClr val="FFFFFF"/>
                </a:solidFill>
                <a:latin typeface="Open Sans"/>
                <a:ea typeface="Open Sans"/>
                <a:cs typeface="Open Sans"/>
                <a:sym typeface="Open Sans"/>
              </a:rPr>
              <a:t> se </a:t>
            </a:r>
            <a:r>
              <a:rPr lang="en-US" sz="2300" dirty="0" err="1">
                <a:solidFill>
                  <a:srgbClr val="FFFFFF"/>
                </a:solidFill>
                <a:latin typeface="Open Sans"/>
                <a:ea typeface="Open Sans"/>
                <a:cs typeface="Open Sans"/>
                <a:sym typeface="Open Sans"/>
              </a:rPr>
              <a:t>démarquer</a:t>
            </a:r>
            <a:r>
              <a:rPr lang="en-US" sz="2300" dirty="0">
                <a:solidFill>
                  <a:srgbClr val="FFFFFF"/>
                </a:solidFill>
                <a:latin typeface="Open Sans"/>
                <a:ea typeface="Open Sans"/>
                <a:cs typeface="Open Sans"/>
                <a:sym typeface="Open Sans"/>
              </a:rPr>
              <a:t> et se </a:t>
            </a:r>
            <a:r>
              <a:rPr lang="en-US" sz="2300" dirty="0" err="1">
                <a:solidFill>
                  <a:srgbClr val="FFFFFF"/>
                </a:solidFill>
                <a:latin typeface="Open Sans"/>
                <a:ea typeface="Open Sans"/>
                <a:cs typeface="Open Sans"/>
                <a:sym typeface="Open Sans"/>
              </a:rPr>
              <a:t>positionner</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idéalement</a:t>
            </a:r>
            <a:r>
              <a:rPr lang="en-US" sz="2300" dirty="0">
                <a:solidFill>
                  <a:srgbClr val="FFFFFF"/>
                </a:solidFill>
                <a:latin typeface="Open Sans"/>
                <a:ea typeface="Open Sans"/>
                <a:cs typeface="Open Sans"/>
                <a:sym typeface="Open Sans"/>
              </a:rPr>
              <a:t> pour </a:t>
            </a:r>
            <a:r>
              <a:rPr lang="en-US" sz="2300" dirty="0" err="1">
                <a:solidFill>
                  <a:srgbClr val="FFFFFF"/>
                </a:solidFill>
                <a:latin typeface="Open Sans"/>
                <a:ea typeface="Open Sans"/>
                <a:cs typeface="Open Sans"/>
                <a:sym typeface="Open Sans"/>
              </a:rPr>
              <a:t>pousser</a:t>
            </a:r>
            <a:r>
              <a:rPr lang="en-US" sz="2300" dirty="0">
                <a:solidFill>
                  <a:srgbClr val="FFFFFF"/>
                </a:solidFill>
                <a:latin typeface="Open Sans"/>
                <a:ea typeface="Open Sans"/>
                <a:cs typeface="Open Sans"/>
                <a:sym typeface="Open Sans"/>
              </a:rPr>
              <a:t> le ballon au fond des filets. Cela </a:t>
            </a:r>
            <a:r>
              <a:rPr lang="en-US" sz="2300" dirty="0" err="1">
                <a:solidFill>
                  <a:srgbClr val="FFFFFF"/>
                </a:solidFill>
                <a:latin typeface="Open Sans"/>
                <a:ea typeface="Open Sans"/>
                <a:cs typeface="Open Sans"/>
                <a:sym typeface="Open Sans"/>
              </a:rPr>
              <a:t>reflète</a:t>
            </a:r>
            <a:r>
              <a:rPr lang="en-US" sz="2300" dirty="0">
                <a:solidFill>
                  <a:srgbClr val="FFFFFF"/>
                </a:solidFill>
                <a:latin typeface="Open Sans"/>
                <a:ea typeface="Open Sans"/>
                <a:cs typeface="Open Sans"/>
                <a:sym typeface="Open Sans"/>
              </a:rPr>
              <a:t> un excellent </a:t>
            </a:r>
            <a:r>
              <a:rPr lang="en-US" sz="2300" dirty="0" err="1">
                <a:solidFill>
                  <a:srgbClr val="FFFFFF"/>
                </a:solidFill>
                <a:latin typeface="Open Sans"/>
                <a:ea typeface="Open Sans"/>
                <a:cs typeface="Open Sans"/>
                <a:sym typeface="Open Sans"/>
              </a:rPr>
              <a:t>sens</a:t>
            </a:r>
            <a:r>
              <a:rPr lang="en-US" sz="2300" dirty="0">
                <a:solidFill>
                  <a:srgbClr val="FFFFFF"/>
                </a:solidFill>
                <a:latin typeface="Open Sans"/>
                <a:ea typeface="Open Sans"/>
                <a:cs typeface="Open Sans"/>
                <a:sym typeface="Open Sans"/>
              </a:rPr>
              <a:t> du placement et un manque de vigilance </a:t>
            </a:r>
            <a:r>
              <a:rPr lang="en-US" sz="2300" dirty="0" err="1">
                <a:solidFill>
                  <a:srgbClr val="FFFFFF"/>
                </a:solidFill>
                <a:latin typeface="Open Sans"/>
                <a:ea typeface="Open Sans"/>
                <a:cs typeface="Open Sans"/>
                <a:sym typeface="Open Sans"/>
              </a:rPr>
              <a:t>défensive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d’Arsenal</a:t>
            </a:r>
            <a:endParaRPr lang="en-US" sz="2300" dirty="0">
              <a:solidFill>
                <a:srgbClr val="FFFFFF"/>
              </a:solidFill>
              <a:latin typeface="Open Sans"/>
              <a:ea typeface="Open Sans"/>
              <a:cs typeface="Open Sans"/>
              <a:sym typeface="Open Sans"/>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7</a:t>
            </a:r>
          </a:p>
        </p:txBody>
      </p:sp>
      <p:sp>
        <p:nvSpPr>
          <p:cNvPr id="7" name="TextBox 7"/>
          <p:cNvSpPr txBox="1"/>
          <p:nvPr/>
        </p:nvSpPr>
        <p:spPr>
          <a:xfrm>
            <a:off x="1028700" y="30662"/>
            <a:ext cx="16418303" cy="4009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Times New Roman"/>
                <a:ea typeface="Times New Roman"/>
                <a:cs typeface="Times New Roman"/>
                <a:sym typeface="Times New Roman"/>
              </a:rPr>
              <a:t>CONTEXTE /        </a:t>
            </a:r>
            <a:r>
              <a:rPr lang="en-US" sz="2557" b="1" u="sng">
                <a:solidFill>
                  <a:srgbClr val="FFFFFF"/>
                </a:solidFill>
                <a:latin typeface="Times New Roman Bold"/>
                <a:ea typeface="Times New Roman Bold"/>
                <a:cs typeface="Times New Roman Bold"/>
                <a:sym typeface="Times New Roman Bold"/>
              </a:rPr>
              <a:t>STATISTIQUES </a:t>
            </a:r>
            <a:r>
              <a:rPr lang="en-US" sz="2557" b="1">
                <a:solidFill>
                  <a:srgbClr val="FFFFFF"/>
                </a:solidFill>
                <a:latin typeface="Times New Roman Bold"/>
                <a:ea typeface="Times New Roman Bold"/>
                <a:cs typeface="Times New Roman Bold"/>
                <a:sym typeface="Times New Roman Bold"/>
              </a:rPr>
              <a:t>    </a:t>
            </a:r>
            <a:r>
              <a:rPr lang="en-US" sz="2557">
                <a:solidFill>
                  <a:srgbClr val="FFFFFF"/>
                </a:solidFill>
                <a:latin typeface="Times New Roman"/>
                <a:ea typeface="Times New Roman"/>
                <a:cs typeface="Times New Roman"/>
                <a:sym typeface="Times New Roman"/>
              </a:rPr>
              <a:t> / </a:t>
            </a:r>
            <a:r>
              <a:rPr lang="en-US" sz="2557">
                <a:solidFill>
                  <a:srgbClr val="004AAD"/>
                </a:solidFill>
                <a:latin typeface="Times New Roman"/>
                <a:ea typeface="Times New Roman"/>
                <a:cs typeface="Times New Roman"/>
                <a:sym typeface="Times New Roman"/>
              </a:rPr>
              <a:t>TOTTENHAM </a:t>
            </a:r>
            <a:r>
              <a:rPr lang="en-US" sz="2557">
                <a:solidFill>
                  <a:srgbClr val="FFFFFF"/>
                </a:solidFill>
                <a:latin typeface="Times New Roman"/>
                <a:ea typeface="Times New Roman"/>
                <a:cs typeface="Times New Roman"/>
                <a:sym typeface="Times New Roman"/>
              </a:rPr>
              <a:t>/ </a:t>
            </a:r>
            <a:r>
              <a:rPr lang="en-US" sz="2557">
                <a:solidFill>
                  <a:srgbClr val="CF1B1B"/>
                </a:solidFill>
                <a:latin typeface="Times New Roman"/>
                <a:ea typeface="Times New Roman"/>
                <a:cs typeface="Times New Roman"/>
                <a:sym typeface="Times New Roman"/>
              </a:rPr>
              <a:t>ARSENAL  </a:t>
            </a:r>
            <a:r>
              <a:rPr lang="en-US" sz="2557">
                <a:solidFill>
                  <a:srgbClr val="FFFFFF"/>
                </a:solidFill>
                <a:latin typeface="Times New Roman"/>
                <a:ea typeface="Times New Roman"/>
                <a:cs typeface="Times New Roman"/>
                <a:sym typeface="Times New Roman"/>
              </a:rPr>
              <a:t>/</a:t>
            </a:r>
            <a:r>
              <a:rPr lang="en-US" sz="2557">
                <a:solidFill>
                  <a:srgbClr val="FFDE59"/>
                </a:solidFill>
                <a:latin typeface="Times New Roman"/>
                <a:ea typeface="Times New Roman"/>
                <a:cs typeface="Times New Roman"/>
                <a:sym typeface="Times New Roman"/>
              </a:rPr>
              <a:t> JOUEURS STARS</a:t>
            </a:r>
            <a:r>
              <a:rPr lang="en-US" sz="2557">
                <a:solidFill>
                  <a:srgbClr val="FFFFFF"/>
                </a:solidFill>
                <a:latin typeface="Times New Roman"/>
                <a:ea typeface="Times New Roman"/>
                <a:cs typeface="Times New Roman"/>
                <a:sym typeface="Times New Roman"/>
              </a:rPr>
              <a:t> / COMPARAISON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6640"/>
            <a:ext cx="18288000" cy="1060033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4" r="-2244"/>
            </a:stretch>
          </a:blipFill>
        </p:spPr>
        <p:txBody>
          <a:bodyPr/>
          <a:lstStyle/>
          <a:p>
            <a:endParaRPr lang="fr-FR"/>
          </a:p>
        </p:txBody>
      </p:sp>
      <p:sp>
        <p:nvSpPr>
          <p:cNvPr id="3" name="Freeform 3"/>
          <p:cNvSpPr/>
          <p:nvPr/>
        </p:nvSpPr>
        <p:spPr>
          <a:xfrm>
            <a:off x="4390404" y="997242"/>
            <a:ext cx="11672719" cy="6994833"/>
          </a:xfrm>
          <a:custGeom>
            <a:avLst/>
            <a:gdLst/>
            <a:ahLst/>
            <a:cxnLst/>
            <a:rect l="l" t="t" r="r" b="b"/>
            <a:pathLst>
              <a:path w="11672719" h="6994833">
                <a:moveTo>
                  <a:pt x="0" y="0"/>
                </a:moveTo>
                <a:lnTo>
                  <a:pt x="11672719" y="0"/>
                </a:lnTo>
                <a:lnTo>
                  <a:pt x="11672719" y="6994833"/>
                </a:lnTo>
                <a:lnTo>
                  <a:pt x="0" y="6994833"/>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759345" y="656257"/>
            <a:ext cx="2150109" cy="999744"/>
          </a:xfrm>
          <a:prstGeom prst="rect">
            <a:avLst/>
          </a:prstGeom>
        </p:spPr>
        <p:txBody>
          <a:bodyPr lIns="0" tIns="0" rIns="0" bIns="0" rtlCol="0" anchor="t">
            <a:spAutoFit/>
          </a:bodyPr>
          <a:lstStyle/>
          <a:p>
            <a:pPr algn="l">
              <a:lnSpc>
                <a:spcPts val="6048"/>
              </a:lnSpc>
            </a:pPr>
            <a:r>
              <a:rPr lang="en-US" sz="5600" b="1" i="1">
                <a:solidFill>
                  <a:srgbClr val="FFFFFF"/>
                </a:solidFill>
                <a:latin typeface="Jaturat Bold Italics"/>
                <a:ea typeface="Jaturat Bold Italics"/>
                <a:cs typeface="Jaturat Bold Italics"/>
                <a:sym typeface="Jaturat Bold Italics"/>
              </a:rPr>
              <a:t>BUTS </a:t>
            </a:r>
          </a:p>
        </p:txBody>
      </p:sp>
      <p:sp>
        <p:nvSpPr>
          <p:cNvPr id="5" name="TextBox 5"/>
          <p:cNvSpPr txBox="1"/>
          <p:nvPr/>
        </p:nvSpPr>
        <p:spPr>
          <a:xfrm>
            <a:off x="426174" y="8341360"/>
            <a:ext cx="15636949" cy="1615058"/>
          </a:xfrm>
          <a:prstGeom prst="rect">
            <a:avLst/>
          </a:prstGeom>
        </p:spPr>
        <p:txBody>
          <a:bodyPr lIns="0" tIns="0" rIns="0" bIns="0" rtlCol="0" anchor="t">
            <a:spAutoFit/>
          </a:bodyPr>
          <a:lstStyle/>
          <a:p>
            <a:pPr algn="just">
              <a:lnSpc>
                <a:spcPts val="3220"/>
              </a:lnSpc>
            </a:pPr>
            <a:r>
              <a:rPr lang="en-US" sz="2300" dirty="0">
                <a:solidFill>
                  <a:srgbClr val="FFFFFF"/>
                </a:solidFill>
                <a:latin typeface="Open Sans"/>
                <a:ea typeface="Open Sans"/>
                <a:cs typeface="Open Sans"/>
                <a:sym typeface="Open Sans"/>
              </a:rPr>
              <a:t>Le </a:t>
            </a:r>
            <a:r>
              <a:rPr lang="en-US" sz="2300" dirty="0" err="1">
                <a:solidFill>
                  <a:srgbClr val="FFFFFF"/>
                </a:solidFill>
                <a:latin typeface="Open Sans"/>
                <a:ea typeface="Open Sans"/>
                <a:cs typeface="Open Sans"/>
                <a:sym typeface="Open Sans"/>
              </a:rPr>
              <a:t>troisième</a:t>
            </a:r>
            <a:r>
              <a:rPr lang="en-US" sz="2300" dirty="0">
                <a:solidFill>
                  <a:srgbClr val="FFFFFF"/>
                </a:solidFill>
                <a:latin typeface="Open Sans"/>
                <a:ea typeface="Open Sans"/>
                <a:cs typeface="Open Sans"/>
                <a:sym typeface="Open Sans"/>
              </a:rPr>
              <a:t> but est </a:t>
            </a:r>
            <a:r>
              <a:rPr lang="en-US" sz="2300" dirty="0" err="1">
                <a:solidFill>
                  <a:srgbClr val="FFFFFF"/>
                </a:solidFill>
                <a:latin typeface="Open Sans"/>
                <a:ea typeface="Open Sans"/>
                <a:cs typeface="Open Sans"/>
                <a:sym typeface="Open Sans"/>
              </a:rPr>
              <a:t>survenu</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seulement</a:t>
            </a:r>
            <a:r>
              <a:rPr lang="en-US" sz="2300" dirty="0">
                <a:solidFill>
                  <a:srgbClr val="FFFFFF"/>
                </a:solidFill>
                <a:latin typeface="Open Sans"/>
                <a:ea typeface="Open Sans"/>
                <a:cs typeface="Open Sans"/>
                <a:sym typeface="Open Sans"/>
              </a:rPr>
              <a:t> deux minutes après le premier. Harry Kane a </a:t>
            </a:r>
            <a:r>
              <a:rPr lang="en-US" sz="2300" dirty="0" err="1">
                <a:solidFill>
                  <a:srgbClr val="FFFFFF"/>
                </a:solidFill>
                <a:latin typeface="Open Sans"/>
                <a:ea typeface="Open Sans"/>
                <a:cs typeface="Open Sans"/>
                <a:sym typeface="Open Sans"/>
              </a:rPr>
              <a:t>réalisé</a:t>
            </a:r>
            <a:r>
              <a:rPr lang="en-US" sz="2300" dirty="0">
                <a:solidFill>
                  <a:srgbClr val="FFFFFF"/>
                </a:solidFill>
                <a:latin typeface="Open Sans"/>
                <a:ea typeface="Open Sans"/>
                <a:cs typeface="Open Sans"/>
                <a:sym typeface="Open Sans"/>
              </a:rPr>
              <a:t> une frappe </a:t>
            </a:r>
            <a:r>
              <a:rPr lang="en-US" sz="2300" dirty="0" err="1">
                <a:solidFill>
                  <a:srgbClr val="FFFFFF"/>
                </a:solidFill>
                <a:latin typeface="Open Sans"/>
                <a:ea typeface="Open Sans"/>
                <a:cs typeface="Open Sans"/>
                <a:sym typeface="Open Sans"/>
              </a:rPr>
              <a:t>exceptionnelle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digne</a:t>
            </a:r>
            <a:r>
              <a:rPr lang="en-US" sz="2300" dirty="0">
                <a:solidFill>
                  <a:srgbClr val="FFFFFF"/>
                </a:solidFill>
                <a:latin typeface="Open Sans"/>
                <a:ea typeface="Open Sans"/>
                <a:cs typeface="Open Sans"/>
                <a:sym typeface="Open Sans"/>
              </a:rPr>
              <a:t> d’un grand </a:t>
            </a:r>
            <a:r>
              <a:rPr lang="en-US" sz="2300" dirty="0" err="1">
                <a:solidFill>
                  <a:srgbClr val="FFFFFF"/>
                </a:solidFill>
                <a:latin typeface="Open Sans"/>
                <a:ea typeface="Open Sans"/>
                <a:cs typeface="Open Sans"/>
                <a:sym typeface="Open Sans"/>
              </a:rPr>
              <a:t>attaquant</a:t>
            </a:r>
            <a:r>
              <a:rPr lang="en-US" sz="2300" dirty="0">
                <a:solidFill>
                  <a:srgbClr val="FFFFFF"/>
                </a:solidFill>
                <a:latin typeface="Open Sans"/>
                <a:ea typeface="Open Sans"/>
                <a:cs typeface="Open Sans"/>
                <a:sym typeface="Open Sans"/>
              </a:rPr>
              <a:t>, et </a:t>
            </a:r>
            <a:r>
              <a:rPr lang="en-US" sz="2300" dirty="0" err="1">
                <a:solidFill>
                  <a:srgbClr val="FFFFFF"/>
                </a:solidFill>
                <a:latin typeface="Open Sans"/>
                <a:ea typeface="Open Sans"/>
                <a:cs typeface="Open Sans"/>
                <a:sym typeface="Open Sans"/>
              </a:rPr>
              <a:t>totalement</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imparable</a:t>
            </a:r>
            <a:r>
              <a:rPr lang="en-US" sz="2300" dirty="0">
                <a:solidFill>
                  <a:srgbClr val="FFFFFF"/>
                </a:solidFill>
                <a:latin typeface="Open Sans"/>
                <a:ea typeface="Open Sans"/>
                <a:cs typeface="Open Sans"/>
                <a:sym typeface="Open Sans"/>
              </a:rPr>
              <a:t>. Ce but est un </a:t>
            </a:r>
            <a:r>
              <a:rPr lang="en-US" sz="2300" dirty="0" err="1">
                <a:solidFill>
                  <a:srgbClr val="FFFFFF"/>
                </a:solidFill>
                <a:latin typeface="Open Sans"/>
                <a:ea typeface="Open Sans"/>
                <a:cs typeface="Open Sans"/>
                <a:sym typeface="Open Sans"/>
              </a:rPr>
              <a:t>véritable</a:t>
            </a:r>
            <a:r>
              <a:rPr lang="en-US" sz="2300" dirty="0">
                <a:solidFill>
                  <a:srgbClr val="FFFFFF"/>
                </a:solidFill>
                <a:latin typeface="Open Sans"/>
                <a:ea typeface="Open Sans"/>
                <a:cs typeface="Open Sans"/>
                <a:sym typeface="Open Sans"/>
              </a:rPr>
              <a:t> coup de génie, surtout </a:t>
            </a:r>
            <a:r>
              <a:rPr lang="en-US" sz="2300" dirty="0" err="1">
                <a:solidFill>
                  <a:srgbClr val="FFFFFF"/>
                </a:solidFill>
                <a:latin typeface="Open Sans"/>
                <a:ea typeface="Open Sans"/>
                <a:cs typeface="Open Sans"/>
                <a:sym typeface="Open Sans"/>
              </a:rPr>
              <a:t>compte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tenu</a:t>
            </a:r>
            <a:r>
              <a:rPr lang="en-US" sz="2300" dirty="0">
                <a:solidFill>
                  <a:srgbClr val="FFFFFF"/>
                </a:solidFill>
                <a:latin typeface="Open Sans"/>
                <a:ea typeface="Open Sans"/>
                <a:cs typeface="Open Sans"/>
                <a:sym typeface="Open Sans"/>
              </a:rPr>
              <a:t> de la </a:t>
            </a:r>
            <a:r>
              <a:rPr lang="en-US" sz="2300" dirty="0" err="1">
                <a:solidFill>
                  <a:srgbClr val="FFFFFF"/>
                </a:solidFill>
                <a:latin typeface="Open Sans"/>
                <a:ea typeface="Open Sans"/>
                <a:cs typeface="Open Sans"/>
                <a:sym typeface="Open Sans"/>
              </a:rPr>
              <a:t>supériorité</a:t>
            </a:r>
            <a:r>
              <a:rPr lang="en-US" sz="2300" dirty="0">
                <a:solidFill>
                  <a:srgbClr val="FFFFFF"/>
                </a:solidFill>
                <a:latin typeface="Open Sans"/>
                <a:ea typeface="Open Sans"/>
                <a:cs typeface="Open Sans"/>
                <a:sym typeface="Open Sans"/>
              </a:rPr>
              <a:t> numérique des </a:t>
            </a:r>
            <a:r>
              <a:rPr lang="en-US" sz="2300" dirty="0" err="1">
                <a:solidFill>
                  <a:srgbClr val="FFFFFF"/>
                </a:solidFill>
                <a:latin typeface="Open Sans"/>
                <a:ea typeface="Open Sans"/>
                <a:cs typeface="Open Sans"/>
                <a:sym typeface="Open Sans"/>
              </a:rPr>
              <a:t>défenseurs</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d’Arsenal</a:t>
            </a:r>
            <a:r>
              <a:rPr lang="en-US" sz="2300" dirty="0">
                <a:solidFill>
                  <a:srgbClr val="FFFFFF"/>
                </a:solidFill>
                <a:latin typeface="Open Sans"/>
                <a:ea typeface="Open Sans"/>
                <a:cs typeface="Open Sans"/>
                <a:sym typeface="Open Sans"/>
              </a:rPr>
              <a:t>. Malgré </a:t>
            </a:r>
            <a:r>
              <a:rPr lang="en-US" sz="2300" dirty="0" err="1">
                <a:solidFill>
                  <a:srgbClr val="FFFFFF"/>
                </a:solidFill>
                <a:latin typeface="Open Sans"/>
                <a:ea typeface="Open Sans"/>
                <a:cs typeface="Open Sans"/>
                <a:sym typeface="Open Sans"/>
              </a:rPr>
              <a:t>l’angle</a:t>
            </a:r>
            <a:r>
              <a:rPr lang="en-US" sz="2300" dirty="0">
                <a:solidFill>
                  <a:srgbClr val="FFFFFF"/>
                </a:solidFill>
                <a:latin typeface="Open Sans"/>
                <a:ea typeface="Open Sans"/>
                <a:cs typeface="Open Sans"/>
                <a:sym typeface="Open Sans"/>
              </a:rPr>
              <a:t> de frappe très fermé, Kane a </a:t>
            </a:r>
            <a:r>
              <a:rPr lang="en-US" sz="2300" dirty="0" err="1">
                <a:solidFill>
                  <a:srgbClr val="FFFFFF"/>
                </a:solidFill>
                <a:latin typeface="Open Sans"/>
                <a:ea typeface="Open Sans"/>
                <a:cs typeface="Open Sans"/>
                <a:sym typeface="Open Sans"/>
              </a:rPr>
              <a:t>su</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trouver</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l’espace</a:t>
            </a:r>
            <a:r>
              <a:rPr lang="en-US" sz="2300" dirty="0">
                <a:solidFill>
                  <a:srgbClr val="FFFFFF"/>
                </a:solidFill>
                <a:latin typeface="Open Sans"/>
                <a:ea typeface="Open Sans"/>
                <a:cs typeface="Open Sans"/>
                <a:sym typeface="Open Sans"/>
              </a:rPr>
              <a:t> </a:t>
            </a:r>
            <a:r>
              <a:rPr lang="en-US" sz="2300" dirty="0" err="1">
                <a:solidFill>
                  <a:srgbClr val="FFFFFF"/>
                </a:solidFill>
                <a:latin typeface="Open Sans"/>
                <a:ea typeface="Open Sans"/>
                <a:cs typeface="Open Sans"/>
                <a:sym typeface="Open Sans"/>
              </a:rPr>
              <a:t>nécessaire</a:t>
            </a:r>
            <a:r>
              <a:rPr lang="en-US" sz="2300" dirty="0">
                <a:solidFill>
                  <a:srgbClr val="FFFFFF"/>
                </a:solidFill>
                <a:latin typeface="Open Sans"/>
                <a:ea typeface="Open Sans"/>
                <a:cs typeface="Open Sans"/>
                <a:sym typeface="Open Sans"/>
              </a:rPr>
              <a:t> et concrétiser son action (xG: 0,01)</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8</a:t>
            </a:r>
          </a:p>
        </p:txBody>
      </p:sp>
      <p:sp>
        <p:nvSpPr>
          <p:cNvPr id="7" name="TextBox 7"/>
          <p:cNvSpPr txBox="1"/>
          <p:nvPr/>
        </p:nvSpPr>
        <p:spPr>
          <a:xfrm>
            <a:off x="1028700" y="30662"/>
            <a:ext cx="16418303" cy="400919"/>
          </a:xfrm>
          <a:prstGeom prst="rect">
            <a:avLst/>
          </a:prstGeom>
        </p:spPr>
        <p:txBody>
          <a:bodyPr lIns="0" tIns="0" rIns="0" bIns="0" rtlCol="0" anchor="t">
            <a:spAutoFit/>
          </a:bodyPr>
          <a:lstStyle/>
          <a:p>
            <a:pPr algn="ctr">
              <a:lnSpc>
                <a:spcPts val="2761"/>
              </a:lnSpc>
              <a:spcBef>
                <a:spcPct val="0"/>
              </a:spcBef>
            </a:pPr>
            <a:r>
              <a:rPr lang="en-US" sz="2557">
                <a:solidFill>
                  <a:srgbClr val="FFFFFF"/>
                </a:solidFill>
                <a:latin typeface="Times New Roman"/>
                <a:ea typeface="Times New Roman"/>
                <a:cs typeface="Times New Roman"/>
                <a:sym typeface="Times New Roman"/>
              </a:rPr>
              <a:t>CONTEXTE /        </a:t>
            </a:r>
            <a:r>
              <a:rPr lang="en-US" sz="2557" b="1" u="sng">
                <a:solidFill>
                  <a:srgbClr val="FFFFFF"/>
                </a:solidFill>
                <a:latin typeface="Times New Roman Bold"/>
                <a:ea typeface="Times New Roman Bold"/>
                <a:cs typeface="Times New Roman Bold"/>
                <a:sym typeface="Times New Roman Bold"/>
              </a:rPr>
              <a:t>STATISTIQUES </a:t>
            </a:r>
            <a:r>
              <a:rPr lang="en-US" sz="2557" b="1">
                <a:solidFill>
                  <a:srgbClr val="FFFFFF"/>
                </a:solidFill>
                <a:latin typeface="Times New Roman Bold"/>
                <a:ea typeface="Times New Roman Bold"/>
                <a:cs typeface="Times New Roman Bold"/>
                <a:sym typeface="Times New Roman Bold"/>
              </a:rPr>
              <a:t>    </a:t>
            </a:r>
            <a:r>
              <a:rPr lang="en-US" sz="2557">
                <a:solidFill>
                  <a:srgbClr val="FFFFFF"/>
                </a:solidFill>
                <a:latin typeface="Times New Roman"/>
                <a:ea typeface="Times New Roman"/>
                <a:cs typeface="Times New Roman"/>
                <a:sym typeface="Times New Roman"/>
              </a:rPr>
              <a:t> / </a:t>
            </a:r>
            <a:r>
              <a:rPr lang="en-US" sz="2557">
                <a:solidFill>
                  <a:srgbClr val="004AAD"/>
                </a:solidFill>
                <a:latin typeface="Times New Roman"/>
                <a:ea typeface="Times New Roman"/>
                <a:cs typeface="Times New Roman"/>
                <a:sym typeface="Times New Roman"/>
              </a:rPr>
              <a:t>TOTTENHAM </a:t>
            </a:r>
            <a:r>
              <a:rPr lang="en-US" sz="2557">
                <a:solidFill>
                  <a:srgbClr val="FFFFFF"/>
                </a:solidFill>
                <a:latin typeface="Times New Roman"/>
                <a:ea typeface="Times New Roman"/>
                <a:cs typeface="Times New Roman"/>
                <a:sym typeface="Times New Roman"/>
              </a:rPr>
              <a:t>/ </a:t>
            </a:r>
            <a:r>
              <a:rPr lang="en-US" sz="2557">
                <a:solidFill>
                  <a:srgbClr val="CF1B1B"/>
                </a:solidFill>
                <a:latin typeface="Times New Roman"/>
                <a:ea typeface="Times New Roman"/>
                <a:cs typeface="Times New Roman"/>
                <a:sym typeface="Times New Roman"/>
              </a:rPr>
              <a:t>ARSENAL  </a:t>
            </a:r>
            <a:r>
              <a:rPr lang="en-US" sz="2557">
                <a:solidFill>
                  <a:srgbClr val="FFFFFF"/>
                </a:solidFill>
                <a:latin typeface="Times New Roman"/>
                <a:ea typeface="Times New Roman"/>
                <a:cs typeface="Times New Roman"/>
                <a:sym typeface="Times New Roman"/>
              </a:rPr>
              <a:t>/</a:t>
            </a:r>
            <a:r>
              <a:rPr lang="en-US" sz="2557">
                <a:solidFill>
                  <a:srgbClr val="FFDE59"/>
                </a:solidFill>
                <a:latin typeface="Times New Roman"/>
                <a:ea typeface="Times New Roman"/>
                <a:cs typeface="Times New Roman"/>
                <a:sym typeface="Times New Roman"/>
              </a:rPr>
              <a:t> JOUEURS STARS</a:t>
            </a:r>
            <a:r>
              <a:rPr lang="en-US" sz="2557">
                <a:solidFill>
                  <a:srgbClr val="FFFFFF"/>
                </a:solidFill>
                <a:latin typeface="Times New Roman"/>
                <a:ea typeface="Times New Roman"/>
                <a:cs typeface="Times New Roman"/>
                <a:sym typeface="Times New Roman"/>
              </a:rPr>
              <a:t> / COMPARAISON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2804</TotalTime>
  <Words>4163</Words>
  <Application>Microsoft Office PowerPoint</Application>
  <PresentationFormat>Personnalisé</PresentationFormat>
  <Paragraphs>256</Paragraphs>
  <Slides>39</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39</vt:i4>
      </vt:variant>
    </vt:vector>
  </HeadingPairs>
  <TitlesOfParts>
    <vt:vector size="48" baseType="lpstr">
      <vt:lpstr>Times New Roman</vt:lpstr>
      <vt:lpstr>Times New Roman Bold</vt:lpstr>
      <vt:lpstr>Plateau</vt:lpstr>
      <vt:lpstr>Jaturat Bold Italics</vt:lpstr>
      <vt:lpstr>Calibri</vt:lpstr>
      <vt:lpstr>Arial</vt:lpstr>
      <vt:lpstr>Open Sans Bold</vt:lpstr>
      <vt:lpstr>Open Sans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Copie de Copie de EC121</dc:title>
  <dc:creator>Utilisateur</dc:creator>
  <cp:lastModifiedBy>ANTOINE KACZMAREK</cp:lastModifiedBy>
  <cp:revision>5</cp:revision>
  <dcterms:created xsi:type="dcterms:W3CDTF">2006-08-16T00:00:00Z</dcterms:created>
  <dcterms:modified xsi:type="dcterms:W3CDTF">2025-01-05T22:42:01Z</dcterms:modified>
  <dc:identifier>DAGarqcTlzo</dc:identifier>
</cp:coreProperties>
</file>